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67" r:id="rId2"/>
    <p:sldId id="268" r:id="rId3"/>
    <p:sldId id="269" r:id="rId4"/>
    <p:sldId id="350" r:id="rId5"/>
    <p:sldId id="351" r:id="rId6"/>
    <p:sldId id="352" r:id="rId7"/>
    <p:sldId id="354" r:id="rId8"/>
    <p:sldId id="271" r:id="rId9"/>
    <p:sldId id="308" r:id="rId10"/>
    <p:sldId id="263" r:id="rId11"/>
    <p:sldId id="272" r:id="rId12"/>
    <p:sldId id="273" r:id="rId13"/>
    <p:sldId id="264" r:id="rId14"/>
    <p:sldId id="359" r:id="rId15"/>
    <p:sldId id="314" r:id="rId16"/>
    <p:sldId id="317" r:id="rId17"/>
    <p:sldId id="318" r:id="rId18"/>
    <p:sldId id="348" r:id="rId19"/>
    <p:sldId id="329" r:id="rId20"/>
    <p:sldId id="346" r:id="rId21"/>
    <p:sldId id="347" r:id="rId22"/>
    <p:sldId id="319" r:id="rId23"/>
    <p:sldId id="321" r:id="rId24"/>
    <p:sldId id="324" r:id="rId25"/>
    <p:sldId id="322" r:id="rId26"/>
    <p:sldId id="328" r:id="rId27"/>
    <p:sldId id="325" r:id="rId28"/>
    <p:sldId id="327" r:id="rId29"/>
    <p:sldId id="323" r:id="rId30"/>
    <p:sldId id="326" r:id="rId31"/>
    <p:sldId id="279" r:id="rId32"/>
    <p:sldId id="281" r:id="rId33"/>
    <p:sldId id="362" r:id="rId34"/>
    <p:sldId id="363" r:id="rId35"/>
    <p:sldId id="364" r:id="rId36"/>
    <p:sldId id="283" r:id="rId37"/>
    <p:sldId id="342" r:id="rId38"/>
    <p:sldId id="331" r:id="rId39"/>
    <p:sldId id="332" r:id="rId40"/>
    <p:sldId id="333" r:id="rId41"/>
    <p:sldId id="334" r:id="rId42"/>
    <p:sldId id="335" r:id="rId43"/>
    <p:sldId id="357" r:id="rId44"/>
    <p:sldId id="356" r:id="rId45"/>
    <p:sldId id="355" r:id="rId46"/>
    <p:sldId id="336" r:id="rId47"/>
    <p:sldId id="337" r:id="rId48"/>
    <p:sldId id="338" r:id="rId49"/>
    <p:sldId id="339" r:id="rId50"/>
    <p:sldId id="360" r:id="rId51"/>
    <p:sldId id="344" r:id="rId52"/>
    <p:sldId id="365" r:id="rId53"/>
    <p:sldId id="340" r:id="rId54"/>
    <p:sldId id="366" r:id="rId55"/>
    <p:sldId id="341" r:id="rId56"/>
    <p:sldId id="293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0D"/>
    <a:srgbClr val="FEF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94" autoAdjust="0"/>
  </p:normalViewPr>
  <p:slideViewPr>
    <p:cSldViewPr snapToGrid="0">
      <p:cViewPr>
        <p:scale>
          <a:sx n="81" d="100"/>
          <a:sy n="81" d="100"/>
        </p:scale>
        <p:origin x="-288" y="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SUPRA\Base\CERTI\CEV\Atividades_CEV\Contratadas_CEV\D13C0138.0_Recursos_H&#237;dricos_SDS\Des_Tecnico\4-PERH\Etapa_1\Atividade1_1_caracterizacao_RH\Planilhas\Indices_fisico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SUPRA\Base\CERTI\CEV\Atividades_CEV\Contratadas_CEV\D13C0138.0_Recursos_H&#237;dricos_SDS\Des_Tecnico\4-PERH\Etapa_1\Atividade1_1_caracterizacao_RH\Planilhas\Indices_fisico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SUPRA\Base\CERTI\CEV\Atividades_CEV\Contratadas_CEV\D13C0138.0_Recursos_H&#237;dricos_SDS\Des_Tecnico\4-PERH\Etapa_1\Atividade1_1_caracterizacao_RH\Planilhas\Indices_fisico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SUPRA\Base\CERTI\CEV\Atividades_CEV\Contratadas_CEV\D13C0138.0_Recursos_H&#237;dricos_SDS\Des_Tecnico\4-PERH\Etapa_1\Atividade1_1_caracterizacao_RH\Planilhas\Indices_fisic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qc\Desktop\Arquivos\Indices_fisicos_Perfis_JQC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SUPRA\Base\CERTI\CEV\Atividades_CEV\Contratadas_CEV\D13C0138.0_Recursos_H&#237;dricos_SDS\Des_Tecnico\4-PERH\Etapa_2\Planilhas\Demanda_H&#237;drica_industri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upra\base\CERTI\CEV\Atividades_CEV\Contratadas_CEV\D13C0138.0_Recursos_H&#237;dricos_SDS\Des_Tecnico\4-PERH\Etapa_2\Planilhas\Demanda_H&#237;drica_industri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999790919952214"/>
          <c:y val="0.1320736111111111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2059498207885306"/>
          <c:y val="6.6964324990102492E-2"/>
          <c:w val="0.72205017921146952"/>
          <c:h val="0.606195138888888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PERFIS_RIO_PRINCIPAL!$AA$1</c:f>
              <c:strCache>
                <c:ptCount val="1"/>
                <c:pt idx="0">
                  <c:v>Rio Itajaí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PERFIS_RIO_PRINCIPAL!$AA$3:$AA$276</c:f>
              <c:numCache>
                <c:formatCode>General</c:formatCode>
                <c:ptCount val="27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 formatCode="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272.21499999999997</c:v>
                </c:pt>
              </c:numCache>
            </c:numRef>
          </c:xVal>
          <c:yVal>
            <c:numRef>
              <c:f>PERFIS_RIO_PRINCIPAL!$AB$3:$AB$276</c:f>
              <c:numCache>
                <c:formatCode>0</c:formatCode>
                <c:ptCount val="2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10</c:v>
                </c:pt>
                <c:pt idx="63">
                  <c:v>13</c:v>
                </c:pt>
                <c:pt idx="64">
                  <c:v>19</c:v>
                </c:pt>
                <c:pt idx="65">
                  <c:v>16</c:v>
                </c:pt>
                <c:pt idx="66">
                  <c:v>14</c:v>
                </c:pt>
                <c:pt idx="67">
                  <c:v>13</c:v>
                </c:pt>
                <c:pt idx="68">
                  <c:v>14</c:v>
                </c:pt>
                <c:pt idx="69">
                  <c:v>18</c:v>
                </c:pt>
                <c:pt idx="70">
                  <c:v>18</c:v>
                </c:pt>
                <c:pt idx="71">
                  <c:v>13</c:v>
                </c:pt>
                <c:pt idx="72">
                  <c:v>13</c:v>
                </c:pt>
                <c:pt idx="73">
                  <c:v>15</c:v>
                </c:pt>
                <c:pt idx="74">
                  <c:v>15</c:v>
                </c:pt>
                <c:pt idx="75">
                  <c:v>11</c:v>
                </c:pt>
                <c:pt idx="76">
                  <c:v>12</c:v>
                </c:pt>
                <c:pt idx="77">
                  <c:v>3</c:v>
                </c:pt>
                <c:pt idx="78">
                  <c:v>14</c:v>
                </c:pt>
                <c:pt idx="79">
                  <c:v>26</c:v>
                </c:pt>
                <c:pt idx="80">
                  <c:v>33</c:v>
                </c:pt>
                <c:pt idx="81">
                  <c:v>35</c:v>
                </c:pt>
                <c:pt idx="82">
                  <c:v>23</c:v>
                </c:pt>
                <c:pt idx="83">
                  <c:v>24</c:v>
                </c:pt>
                <c:pt idx="84">
                  <c:v>25</c:v>
                </c:pt>
                <c:pt idx="85">
                  <c:v>29</c:v>
                </c:pt>
                <c:pt idx="86">
                  <c:v>30</c:v>
                </c:pt>
                <c:pt idx="87">
                  <c:v>32</c:v>
                </c:pt>
                <c:pt idx="88">
                  <c:v>34</c:v>
                </c:pt>
                <c:pt idx="89">
                  <c:v>34</c:v>
                </c:pt>
                <c:pt idx="90">
                  <c:v>30</c:v>
                </c:pt>
                <c:pt idx="91">
                  <c:v>37</c:v>
                </c:pt>
                <c:pt idx="92">
                  <c:v>47</c:v>
                </c:pt>
                <c:pt idx="93">
                  <c:v>55</c:v>
                </c:pt>
                <c:pt idx="94">
                  <c:v>54</c:v>
                </c:pt>
                <c:pt idx="95">
                  <c:v>57</c:v>
                </c:pt>
                <c:pt idx="96">
                  <c:v>69</c:v>
                </c:pt>
                <c:pt idx="97">
                  <c:v>59</c:v>
                </c:pt>
                <c:pt idx="98">
                  <c:v>62</c:v>
                </c:pt>
                <c:pt idx="99">
                  <c:v>63</c:v>
                </c:pt>
                <c:pt idx="100">
                  <c:v>70</c:v>
                </c:pt>
                <c:pt idx="101">
                  <c:v>69</c:v>
                </c:pt>
                <c:pt idx="102">
                  <c:v>67</c:v>
                </c:pt>
                <c:pt idx="103">
                  <c:v>72</c:v>
                </c:pt>
                <c:pt idx="104">
                  <c:v>72</c:v>
                </c:pt>
                <c:pt idx="105">
                  <c:v>66</c:v>
                </c:pt>
                <c:pt idx="106">
                  <c:v>66</c:v>
                </c:pt>
                <c:pt idx="107">
                  <c:v>73</c:v>
                </c:pt>
                <c:pt idx="108">
                  <c:v>75</c:v>
                </c:pt>
                <c:pt idx="109">
                  <c:v>81</c:v>
                </c:pt>
                <c:pt idx="110">
                  <c:v>73</c:v>
                </c:pt>
                <c:pt idx="111">
                  <c:v>68</c:v>
                </c:pt>
                <c:pt idx="112">
                  <c:v>79</c:v>
                </c:pt>
                <c:pt idx="113">
                  <c:v>73</c:v>
                </c:pt>
                <c:pt idx="114">
                  <c:v>76</c:v>
                </c:pt>
                <c:pt idx="115">
                  <c:v>76</c:v>
                </c:pt>
                <c:pt idx="116">
                  <c:v>75</c:v>
                </c:pt>
                <c:pt idx="117">
                  <c:v>72</c:v>
                </c:pt>
                <c:pt idx="118">
                  <c:v>78</c:v>
                </c:pt>
                <c:pt idx="119">
                  <c:v>79</c:v>
                </c:pt>
                <c:pt idx="120">
                  <c:v>74</c:v>
                </c:pt>
                <c:pt idx="121">
                  <c:v>85</c:v>
                </c:pt>
                <c:pt idx="122">
                  <c:v>78</c:v>
                </c:pt>
                <c:pt idx="123">
                  <c:v>76</c:v>
                </c:pt>
                <c:pt idx="124">
                  <c:v>77</c:v>
                </c:pt>
                <c:pt idx="125">
                  <c:v>83</c:v>
                </c:pt>
                <c:pt idx="126">
                  <c:v>90</c:v>
                </c:pt>
                <c:pt idx="127">
                  <c:v>81</c:v>
                </c:pt>
                <c:pt idx="128">
                  <c:v>87</c:v>
                </c:pt>
                <c:pt idx="129">
                  <c:v>81</c:v>
                </c:pt>
                <c:pt idx="130">
                  <c:v>83</c:v>
                </c:pt>
                <c:pt idx="131">
                  <c:v>82</c:v>
                </c:pt>
                <c:pt idx="132">
                  <c:v>88</c:v>
                </c:pt>
                <c:pt idx="133">
                  <c:v>90</c:v>
                </c:pt>
                <c:pt idx="134">
                  <c:v>93</c:v>
                </c:pt>
                <c:pt idx="135">
                  <c:v>92</c:v>
                </c:pt>
                <c:pt idx="136">
                  <c:v>92</c:v>
                </c:pt>
                <c:pt idx="137">
                  <c:v>92</c:v>
                </c:pt>
                <c:pt idx="138">
                  <c:v>90</c:v>
                </c:pt>
                <c:pt idx="139">
                  <c:v>100</c:v>
                </c:pt>
                <c:pt idx="140">
                  <c:v>117</c:v>
                </c:pt>
                <c:pt idx="141">
                  <c:v>108</c:v>
                </c:pt>
                <c:pt idx="142">
                  <c:v>114</c:v>
                </c:pt>
                <c:pt idx="143">
                  <c:v>120</c:v>
                </c:pt>
                <c:pt idx="144">
                  <c:v>115</c:v>
                </c:pt>
                <c:pt idx="145">
                  <c:v>117</c:v>
                </c:pt>
                <c:pt idx="146">
                  <c:v>124</c:v>
                </c:pt>
                <c:pt idx="147">
                  <c:v>131</c:v>
                </c:pt>
                <c:pt idx="148">
                  <c:v>147</c:v>
                </c:pt>
                <c:pt idx="149">
                  <c:v>143</c:v>
                </c:pt>
                <c:pt idx="150">
                  <c:v>131</c:v>
                </c:pt>
                <c:pt idx="151">
                  <c:v>153</c:v>
                </c:pt>
                <c:pt idx="152">
                  <c:v>157</c:v>
                </c:pt>
                <c:pt idx="153">
                  <c:v>164</c:v>
                </c:pt>
                <c:pt idx="154">
                  <c:v>178</c:v>
                </c:pt>
                <c:pt idx="155">
                  <c:v>200</c:v>
                </c:pt>
                <c:pt idx="156">
                  <c:v>213</c:v>
                </c:pt>
                <c:pt idx="157">
                  <c:v>235</c:v>
                </c:pt>
                <c:pt idx="158">
                  <c:v>259</c:v>
                </c:pt>
                <c:pt idx="159">
                  <c:v>278</c:v>
                </c:pt>
                <c:pt idx="160">
                  <c:v>290</c:v>
                </c:pt>
                <c:pt idx="161">
                  <c:v>303</c:v>
                </c:pt>
                <c:pt idx="162">
                  <c:v>317</c:v>
                </c:pt>
                <c:pt idx="163">
                  <c:v>328</c:v>
                </c:pt>
                <c:pt idx="164">
                  <c:v>332</c:v>
                </c:pt>
                <c:pt idx="165">
                  <c:v>334</c:v>
                </c:pt>
                <c:pt idx="166">
                  <c:v>330</c:v>
                </c:pt>
                <c:pt idx="167">
                  <c:v>333</c:v>
                </c:pt>
                <c:pt idx="168">
                  <c:v>332</c:v>
                </c:pt>
                <c:pt idx="169">
                  <c:v>335</c:v>
                </c:pt>
                <c:pt idx="170">
                  <c:v>342</c:v>
                </c:pt>
                <c:pt idx="171">
                  <c:v>334</c:v>
                </c:pt>
                <c:pt idx="172">
                  <c:v>332</c:v>
                </c:pt>
                <c:pt idx="173">
                  <c:v>334</c:v>
                </c:pt>
                <c:pt idx="174">
                  <c:v>333</c:v>
                </c:pt>
                <c:pt idx="175">
                  <c:v>335</c:v>
                </c:pt>
                <c:pt idx="176">
                  <c:v>336</c:v>
                </c:pt>
                <c:pt idx="177">
                  <c:v>336</c:v>
                </c:pt>
                <c:pt idx="178">
                  <c:v>339</c:v>
                </c:pt>
                <c:pt idx="179">
                  <c:v>334</c:v>
                </c:pt>
                <c:pt idx="180">
                  <c:v>332</c:v>
                </c:pt>
                <c:pt idx="181">
                  <c:v>334</c:v>
                </c:pt>
                <c:pt idx="182">
                  <c:v>339</c:v>
                </c:pt>
                <c:pt idx="183">
                  <c:v>340</c:v>
                </c:pt>
                <c:pt idx="184">
                  <c:v>338</c:v>
                </c:pt>
                <c:pt idx="185">
                  <c:v>339</c:v>
                </c:pt>
                <c:pt idx="186">
                  <c:v>340</c:v>
                </c:pt>
                <c:pt idx="187">
                  <c:v>336</c:v>
                </c:pt>
                <c:pt idx="188">
                  <c:v>337</c:v>
                </c:pt>
                <c:pt idx="189">
                  <c:v>337</c:v>
                </c:pt>
                <c:pt idx="190">
                  <c:v>335</c:v>
                </c:pt>
                <c:pt idx="191">
                  <c:v>338</c:v>
                </c:pt>
                <c:pt idx="192">
                  <c:v>336</c:v>
                </c:pt>
                <c:pt idx="193">
                  <c:v>340</c:v>
                </c:pt>
                <c:pt idx="194">
                  <c:v>341</c:v>
                </c:pt>
                <c:pt idx="195">
                  <c:v>339</c:v>
                </c:pt>
                <c:pt idx="196">
                  <c:v>337</c:v>
                </c:pt>
                <c:pt idx="197">
                  <c:v>341</c:v>
                </c:pt>
                <c:pt idx="198">
                  <c:v>339</c:v>
                </c:pt>
                <c:pt idx="199">
                  <c:v>335</c:v>
                </c:pt>
                <c:pt idx="200">
                  <c:v>336</c:v>
                </c:pt>
                <c:pt idx="201">
                  <c:v>335</c:v>
                </c:pt>
                <c:pt idx="202">
                  <c:v>334</c:v>
                </c:pt>
                <c:pt idx="203">
                  <c:v>339</c:v>
                </c:pt>
                <c:pt idx="204">
                  <c:v>336</c:v>
                </c:pt>
                <c:pt idx="205">
                  <c:v>337</c:v>
                </c:pt>
                <c:pt idx="206">
                  <c:v>338</c:v>
                </c:pt>
                <c:pt idx="207">
                  <c:v>340</c:v>
                </c:pt>
                <c:pt idx="208">
                  <c:v>339</c:v>
                </c:pt>
                <c:pt idx="209">
                  <c:v>350</c:v>
                </c:pt>
                <c:pt idx="210">
                  <c:v>347</c:v>
                </c:pt>
                <c:pt idx="211">
                  <c:v>344</c:v>
                </c:pt>
                <c:pt idx="212">
                  <c:v>352</c:v>
                </c:pt>
                <c:pt idx="213">
                  <c:v>349</c:v>
                </c:pt>
                <c:pt idx="214">
                  <c:v>350</c:v>
                </c:pt>
                <c:pt idx="215">
                  <c:v>350</c:v>
                </c:pt>
                <c:pt idx="216">
                  <c:v>352</c:v>
                </c:pt>
                <c:pt idx="217">
                  <c:v>354</c:v>
                </c:pt>
                <c:pt idx="218">
                  <c:v>350</c:v>
                </c:pt>
                <c:pt idx="219">
                  <c:v>357</c:v>
                </c:pt>
                <c:pt idx="220">
                  <c:v>349</c:v>
                </c:pt>
                <c:pt idx="221">
                  <c:v>356</c:v>
                </c:pt>
                <c:pt idx="222">
                  <c:v>358</c:v>
                </c:pt>
                <c:pt idx="223">
                  <c:v>362</c:v>
                </c:pt>
                <c:pt idx="224">
                  <c:v>357</c:v>
                </c:pt>
                <c:pt idx="225">
                  <c:v>363</c:v>
                </c:pt>
                <c:pt idx="226">
                  <c:v>364</c:v>
                </c:pt>
                <c:pt idx="227">
                  <c:v>361</c:v>
                </c:pt>
                <c:pt idx="228">
                  <c:v>359</c:v>
                </c:pt>
                <c:pt idx="229">
                  <c:v>363</c:v>
                </c:pt>
                <c:pt idx="230">
                  <c:v>366</c:v>
                </c:pt>
                <c:pt idx="231">
                  <c:v>365</c:v>
                </c:pt>
                <c:pt idx="232">
                  <c:v>374</c:v>
                </c:pt>
                <c:pt idx="233">
                  <c:v>379</c:v>
                </c:pt>
                <c:pt idx="234">
                  <c:v>383</c:v>
                </c:pt>
                <c:pt idx="235">
                  <c:v>394</c:v>
                </c:pt>
                <c:pt idx="236">
                  <c:v>399</c:v>
                </c:pt>
                <c:pt idx="237">
                  <c:v>411</c:v>
                </c:pt>
                <c:pt idx="238">
                  <c:v>423</c:v>
                </c:pt>
                <c:pt idx="239">
                  <c:v>431</c:v>
                </c:pt>
                <c:pt idx="240">
                  <c:v>447</c:v>
                </c:pt>
                <c:pt idx="241">
                  <c:v>466</c:v>
                </c:pt>
                <c:pt idx="242">
                  <c:v>485</c:v>
                </c:pt>
                <c:pt idx="243">
                  <c:v>516</c:v>
                </c:pt>
                <c:pt idx="244">
                  <c:v>549</c:v>
                </c:pt>
                <c:pt idx="245">
                  <c:v>587</c:v>
                </c:pt>
                <c:pt idx="246">
                  <c:v>624</c:v>
                </c:pt>
                <c:pt idx="247">
                  <c:v>649</c:v>
                </c:pt>
                <c:pt idx="248">
                  <c:v>635</c:v>
                </c:pt>
                <c:pt idx="249">
                  <c:v>653</c:v>
                </c:pt>
                <c:pt idx="250">
                  <c:v>655</c:v>
                </c:pt>
                <c:pt idx="251">
                  <c:v>659</c:v>
                </c:pt>
                <c:pt idx="252">
                  <c:v>670</c:v>
                </c:pt>
                <c:pt idx="253">
                  <c:v>698</c:v>
                </c:pt>
                <c:pt idx="254">
                  <c:v>702</c:v>
                </c:pt>
                <c:pt idx="255">
                  <c:v>735</c:v>
                </c:pt>
                <c:pt idx="256">
                  <c:v>850</c:v>
                </c:pt>
                <c:pt idx="257">
                  <c:v>848</c:v>
                </c:pt>
                <c:pt idx="258">
                  <c:v>861</c:v>
                </c:pt>
                <c:pt idx="259">
                  <c:v>863</c:v>
                </c:pt>
                <c:pt idx="260">
                  <c:v>858</c:v>
                </c:pt>
                <c:pt idx="261">
                  <c:v>856</c:v>
                </c:pt>
                <c:pt idx="262">
                  <c:v>862</c:v>
                </c:pt>
                <c:pt idx="263">
                  <c:v>855</c:v>
                </c:pt>
                <c:pt idx="264">
                  <c:v>856</c:v>
                </c:pt>
                <c:pt idx="265">
                  <c:v>864</c:v>
                </c:pt>
                <c:pt idx="266">
                  <c:v>872</c:v>
                </c:pt>
                <c:pt idx="267">
                  <c:v>879</c:v>
                </c:pt>
                <c:pt idx="268">
                  <c:v>884</c:v>
                </c:pt>
                <c:pt idx="269">
                  <c:v>872</c:v>
                </c:pt>
                <c:pt idx="270">
                  <c:v>896</c:v>
                </c:pt>
                <c:pt idx="271">
                  <c:v>945</c:v>
                </c:pt>
                <c:pt idx="272">
                  <c:v>1176</c:v>
                </c:pt>
                <c:pt idx="273">
                  <c:v>1206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766400"/>
        <c:axId val="201768320"/>
      </c:scatterChart>
      <c:valAx>
        <c:axId val="201766400"/>
        <c:scaling>
          <c:orientation val="minMax"/>
          <c:max val="28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/>
                  <a:t>Distância da foz (km)</a:t>
                </a:r>
              </a:p>
            </c:rich>
          </c:tx>
          <c:layout>
            <c:manualLayout>
              <c:xMode val="edge"/>
              <c:yMode val="edge"/>
              <c:x val="0.37846181525696387"/>
              <c:y val="0.90180840664711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768320"/>
        <c:crosses val="autoZero"/>
        <c:crossBetween val="midCat"/>
        <c:majorUnit val="50"/>
        <c:minorUnit val="2.5"/>
      </c:valAx>
      <c:valAx>
        <c:axId val="2017683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>
                    <a:solidFill>
                      <a:sysClr val="windowText" lastClr="000000"/>
                    </a:solidFill>
                  </a:rPr>
                  <a:t>Cota (m)</a:t>
                </a:r>
              </a:p>
            </c:rich>
          </c:tx>
          <c:layout>
            <c:manualLayout>
              <c:xMode val="edge"/>
              <c:yMode val="edge"/>
              <c:x val="2.7939068100358423E-3"/>
              <c:y val="0.1751868055555555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7664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386179808841099"/>
          <c:y val="0.11443472222222222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1300836320191158"/>
          <c:y val="6.6964324990102492E-2"/>
          <c:w val="0.72963679808841109"/>
          <c:h val="0.5620979166666666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PERFIS_RIO_PRINCIPAL!$O$1</c:f>
              <c:strCache>
                <c:ptCount val="1"/>
                <c:pt idx="0">
                  <c:v>Rio Canoas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PERFIS_RIO_PRINCIPAL!$O$3:$O$607</c:f>
              <c:numCache>
                <c:formatCode>General</c:formatCode>
                <c:ptCount val="60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603.154</c:v>
                </c:pt>
              </c:numCache>
            </c:numRef>
          </c:xVal>
          <c:yVal>
            <c:numRef>
              <c:f>PERFIS_RIO_PRINCIPAL!$P$3:$P$607</c:f>
              <c:numCache>
                <c:formatCode>General</c:formatCode>
                <c:ptCount val="605"/>
                <c:pt idx="0">
                  <c:v>430</c:v>
                </c:pt>
                <c:pt idx="1">
                  <c:v>449</c:v>
                </c:pt>
                <c:pt idx="2">
                  <c:v>446</c:v>
                </c:pt>
                <c:pt idx="3">
                  <c:v>451</c:v>
                </c:pt>
                <c:pt idx="4">
                  <c:v>449</c:v>
                </c:pt>
                <c:pt idx="5">
                  <c:v>447</c:v>
                </c:pt>
                <c:pt idx="6">
                  <c:v>457</c:v>
                </c:pt>
                <c:pt idx="7">
                  <c:v>467</c:v>
                </c:pt>
                <c:pt idx="8">
                  <c:v>467</c:v>
                </c:pt>
                <c:pt idx="9">
                  <c:v>461</c:v>
                </c:pt>
                <c:pt idx="10">
                  <c:v>473</c:v>
                </c:pt>
                <c:pt idx="11">
                  <c:v>470</c:v>
                </c:pt>
                <c:pt idx="12">
                  <c:v>472</c:v>
                </c:pt>
                <c:pt idx="13">
                  <c:v>474</c:v>
                </c:pt>
                <c:pt idx="14">
                  <c:v>468</c:v>
                </c:pt>
                <c:pt idx="15">
                  <c:v>488</c:v>
                </c:pt>
                <c:pt idx="16">
                  <c:v>480</c:v>
                </c:pt>
                <c:pt idx="17">
                  <c:v>489</c:v>
                </c:pt>
                <c:pt idx="18">
                  <c:v>486</c:v>
                </c:pt>
                <c:pt idx="19">
                  <c:v>496</c:v>
                </c:pt>
                <c:pt idx="20">
                  <c:v>508</c:v>
                </c:pt>
                <c:pt idx="21">
                  <c:v>508</c:v>
                </c:pt>
                <c:pt idx="22">
                  <c:v>517</c:v>
                </c:pt>
                <c:pt idx="23">
                  <c:v>520</c:v>
                </c:pt>
                <c:pt idx="24">
                  <c:v>520</c:v>
                </c:pt>
                <c:pt idx="25">
                  <c:v>525</c:v>
                </c:pt>
                <c:pt idx="26">
                  <c:v>527</c:v>
                </c:pt>
                <c:pt idx="27">
                  <c:v>527</c:v>
                </c:pt>
                <c:pt idx="28">
                  <c:v>516</c:v>
                </c:pt>
                <c:pt idx="29">
                  <c:v>558</c:v>
                </c:pt>
                <c:pt idx="30">
                  <c:v>542</c:v>
                </c:pt>
                <c:pt idx="31">
                  <c:v>536</c:v>
                </c:pt>
                <c:pt idx="32">
                  <c:v>524</c:v>
                </c:pt>
                <c:pt idx="33">
                  <c:v>522</c:v>
                </c:pt>
                <c:pt idx="34">
                  <c:v>536</c:v>
                </c:pt>
                <c:pt idx="35">
                  <c:v>525</c:v>
                </c:pt>
                <c:pt idx="36">
                  <c:v>576</c:v>
                </c:pt>
                <c:pt idx="37">
                  <c:v>555</c:v>
                </c:pt>
                <c:pt idx="38">
                  <c:v>588</c:v>
                </c:pt>
                <c:pt idx="39">
                  <c:v>554</c:v>
                </c:pt>
                <c:pt idx="40">
                  <c:v>578</c:v>
                </c:pt>
                <c:pt idx="41">
                  <c:v>571</c:v>
                </c:pt>
                <c:pt idx="42">
                  <c:v>565</c:v>
                </c:pt>
                <c:pt idx="43">
                  <c:v>577</c:v>
                </c:pt>
                <c:pt idx="44">
                  <c:v>584</c:v>
                </c:pt>
                <c:pt idx="45">
                  <c:v>592</c:v>
                </c:pt>
                <c:pt idx="46">
                  <c:v>589</c:v>
                </c:pt>
                <c:pt idx="47">
                  <c:v>600</c:v>
                </c:pt>
                <c:pt idx="48">
                  <c:v>598</c:v>
                </c:pt>
                <c:pt idx="49">
                  <c:v>595</c:v>
                </c:pt>
                <c:pt idx="50">
                  <c:v>604</c:v>
                </c:pt>
                <c:pt idx="51">
                  <c:v>605</c:v>
                </c:pt>
                <c:pt idx="52">
                  <c:v>623</c:v>
                </c:pt>
                <c:pt idx="53">
                  <c:v>625</c:v>
                </c:pt>
                <c:pt idx="54">
                  <c:v>636</c:v>
                </c:pt>
                <c:pt idx="55">
                  <c:v>627</c:v>
                </c:pt>
                <c:pt idx="56">
                  <c:v>633</c:v>
                </c:pt>
                <c:pt idx="57">
                  <c:v>635</c:v>
                </c:pt>
                <c:pt idx="58">
                  <c:v>636</c:v>
                </c:pt>
                <c:pt idx="59">
                  <c:v>647</c:v>
                </c:pt>
                <c:pt idx="60">
                  <c:v>646</c:v>
                </c:pt>
                <c:pt idx="61">
                  <c:v>656</c:v>
                </c:pt>
                <c:pt idx="62">
                  <c:v>654</c:v>
                </c:pt>
                <c:pt idx="63">
                  <c:v>653</c:v>
                </c:pt>
                <c:pt idx="64">
                  <c:v>651</c:v>
                </c:pt>
                <c:pt idx="65">
                  <c:v>659</c:v>
                </c:pt>
                <c:pt idx="66">
                  <c:v>661</c:v>
                </c:pt>
                <c:pt idx="67">
                  <c:v>652</c:v>
                </c:pt>
                <c:pt idx="68">
                  <c:v>670</c:v>
                </c:pt>
                <c:pt idx="69">
                  <c:v>653</c:v>
                </c:pt>
                <c:pt idx="70">
                  <c:v>656</c:v>
                </c:pt>
                <c:pt idx="71">
                  <c:v>655</c:v>
                </c:pt>
                <c:pt idx="72">
                  <c:v>652</c:v>
                </c:pt>
                <c:pt idx="73">
                  <c:v>655</c:v>
                </c:pt>
                <c:pt idx="74">
                  <c:v>663</c:v>
                </c:pt>
                <c:pt idx="75">
                  <c:v>664</c:v>
                </c:pt>
                <c:pt idx="76">
                  <c:v>671</c:v>
                </c:pt>
                <c:pt idx="77">
                  <c:v>666</c:v>
                </c:pt>
                <c:pt idx="78">
                  <c:v>679</c:v>
                </c:pt>
                <c:pt idx="79">
                  <c:v>672</c:v>
                </c:pt>
                <c:pt idx="80">
                  <c:v>668</c:v>
                </c:pt>
                <c:pt idx="81">
                  <c:v>670</c:v>
                </c:pt>
                <c:pt idx="82">
                  <c:v>672</c:v>
                </c:pt>
                <c:pt idx="83">
                  <c:v>677</c:v>
                </c:pt>
                <c:pt idx="84">
                  <c:v>678</c:v>
                </c:pt>
                <c:pt idx="85">
                  <c:v>692</c:v>
                </c:pt>
                <c:pt idx="86">
                  <c:v>676</c:v>
                </c:pt>
                <c:pt idx="87">
                  <c:v>689</c:v>
                </c:pt>
                <c:pt idx="88">
                  <c:v>681</c:v>
                </c:pt>
                <c:pt idx="89">
                  <c:v>682</c:v>
                </c:pt>
                <c:pt idx="90">
                  <c:v>685</c:v>
                </c:pt>
                <c:pt idx="91">
                  <c:v>683</c:v>
                </c:pt>
                <c:pt idx="92">
                  <c:v>686</c:v>
                </c:pt>
                <c:pt idx="93">
                  <c:v>691.99945068</c:v>
                </c:pt>
                <c:pt idx="94">
                  <c:v>686</c:v>
                </c:pt>
                <c:pt idx="95">
                  <c:v>689</c:v>
                </c:pt>
                <c:pt idx="96">
                  <c:v>687</c:v>
                </c:pt>
                <c:pt idx="97">
                  <c:v>691</c:v>
                </c:pt>
                <c:pt idx="98">
                  <c:v>690</c:v>
                </c:pt>
                <c:pt idx="99">
                  <c:v>691</c:v>
                </c:pt>
                <c:pt idx="100">
                  <c:v>693</c:v>
                </c:pt>
                <c:pt idx="101">
                  <c:v>689</c:v>
                </c:pt>
                <c:pt idx="102">
                  <c:v>690</c:v>
                </c:pt>
                <c:pt idx="103">
                  <c:v>695</c:v>
                </c:pt>
                <c:pt idx="104">
                  <c:v>714</c:v>
                </c:pt>
                <c:pt idx="105">
                  <c:v>699</c:v>
                </c:pt>
                <c:pt idx="106">
                  <c:v>699</c:v>
                </c:pt>
                <c:pt idx="107">
                  <c:v>701</c:v>
                </c:pt>
                <c:pt idx="108">
                  <c:v>706</c:v>
                </c:pt>
                <c:pt idx="109">
                  <c:v>699</c:v>
                </c:pt>
                <c:pt idx="110">
                  <c:v>709</c:v>
                </c:pt>
                <c:pt idx="111">
                  <c:v>709</c:v>
                </c:pt>
                <c:pt idx="112">
                  <c:v>702</c:v>
                </c:pt>
                <c:pt idx="113">
                  <c:v>702</c:v>
                </c:pt>
                <c:pt idx="114">
                  <c:v>700</c:v>
                </c:pt>
                <c:pt idx="115">
                  <c:v>698</c:v>
                </c:pt>
                <c:pt idx="116">
                  <c:v>695</c:v>
                </c:pt>
                <c:pt idx="117">
                  <c:v>703</c:v>
                </c:pt>
                <c:pt idx="118">
                  <c:v>701</c:v>
                </c:pt>
                <c:pt idx="119">
                  <c:v>700</c:v>
                </c:pt>
                <c:pt idx="120">
                  <c:v>704</c:v>
                </c:pt>
                <c:pt idx="121">
                  <c:v>696</c:v>
                </c:pt>
                <c:pt idx="122">
                  <c:v>704</c:v>
                </c:pt>
                <c:pt idx="123">
                  <c:v>702</c:v>
                </c:pt>
                <c:pt idx="124">
                  <c:v>726</c:v>
                </c:pt>
                <c:pt idx="125">
                  <c:v>704</c:v>
                </c:pt>
                <c:pt idx="126">
                  <c:v>705</c:v>
                </c:pt>
                <c:pt idx="127">
                  <c:v>709</c:v>
                </c:pt>
                <c:pt idx="128">
                  <c:v>717</c:v>
                </c:pt>
                <c:pt idx="129">
                  <c:v>709</c:v>
                </c:pt>
                <c:pt idx="130">
                  <c:v>703</c:v>
                </c:pt>
                <c:pt idx="131">
                  <c:v>707</c:v>
                </c:pt>
                <c:pt idx="132">
                  <c:v>709</c:v>
                </c:pt>
                <c:pt idx="133">
                  <c:v>712</c:v>
                </c:pt>
                <c:pt idx="134">
                  <c:v>713</c:v>
                </c:pt>
                <c:pt idx="135">
                  <c:v>709</c:v>
                </c:pt>
                <c:pt idx="136">
                  <c:v>709</c:v>
                </c:pt>
                <c:pt idx="137">
                  <c:v>720</c:v>
                </c:pt>
                <c:pt idx="138">
                  <c:v>727</c:v>
                </c:pt>
                <c:pt idx="139">
                  <c:v>726</c:v>
                </c:pt>
                <c:pt idx="140">
                  <c:v>725</c:v>
                </c:pt>
                <c:pt idx="141">
                  <c:v>723</c:v>
                </c:pt>
                <c:pt idx="142">
                  <c:v>729</c:v>
                </c:pt>
                <c:pt idx="143">
                  <c:v>732</c:v>
                </c:pt>
                <c:pt idx="144">
                  <c:v>721</c:v>
                </c:pt>
                <c:pt idx="145">
                  <c:v>720</c:v>
                </c:pt>
                <c:pt idx="146">
                  <c:v>729</c:v>
                </c:pt>
                <c:pt idx="147">
                  <c:v>721</c:v>
                </c:pt>
                <c:pt idx="148">
                  <c:v>729</c:v>
                </c:pt>
                <c:pt idx="149">
                  <c:v>725</c:v>
                </c:pt>
                <c:pt idx="150">
                  <c:v>725</c:v>
                </c:pt>
                <c:pt idx="151">
                  <c:v>725</c:v>
                </c:pt>
                <c:pt idx="152">
                  <c:v>736</c:v>
                </c:pt>
                <c:pt idx="153">
                  <c:v>736</c:v>
                </c:pt>
                <c:pt idx="154">
                  <c:v>739</c:v>
                </c:pt>
                <c:pt idx="155">
                  <c:v>734</c:v>
                </c:pt>
                <c:pt idx="156">
                  <c:v>740</c:v>
                </c:pt>
                <c:pt idx="157">
                  <c:v>746</c:v>
                </c:pt>
                <c:pt idx="158">
                  <c:v>746</c:v>
                </c:pt>
                <c:pt idx="159">
                  <c:v>743</c:v>
                </c:pt>
                <c:pt idx="160">
                  <c:v>745</c:v>
                </c:pt>
                <c:pt idx="161">
                  <c:v>746</c:v>
                </c:pt>
                <c:pt idx="162">
                  <c:v>745</c:v>
                </c:pt>
                <c:pt idx="163">
                  <c:v>754</c:v>
                </c:pt>
                <c:pt idx="164">
                  <c:v>751</c:v>
                </c:pt>
                <c:pt idx="165">
                  <c:v>747</c:v>
                </c:pt>
                <c:pt idx="166">
                  <c:v>756</c:v>
                </c:pt>
                <c:pt idx="167">
                  <c:v>751</c:v>
                </c:pt>
                <c:pt idx="168">
                  <c:v>756</c:v>
                </c:pt>
                <c:pt idx="169">
                  <c:v>753</c:v>
                </c:pt>
                <c:pt idx="170">
                  <c:v>758</c:v>
                </c:pt>
                <c:pt idx="171">
                  <c:v>756</c:v>
                </c:pt>
                <c:pt idx="172">
                  <c:v>758</c:v>
                </c:pt>
                <c:pt idx="173">
                  <c:v>760</c:v>
                </c:pt>
                <c:pt idx="174">
                  <c:v>759</c:v>
                </c:pt>
                <c:pt idx="175">
                  <c:v>757</c:v>
                </c:pt>
                <c:pt idx="176">
                  <c:v>758</c:v>
                </c:pt>
                <c:pt idx="177">
                  <c:v>760</c:v>
                </c:pt>
                <c:pt idx="178">
                  <c:v>766</c:v>
                </c:pt>
                <c:pt idx="179">
                  <c:v>762</c:v>
                </c:pt>
                <c:pt idx="180">
                  <c:v>763</c:v>
                </c:pt>
                <c:pt idx="181">
                  <c:v>761</c:v>
                </c:pt>
                <c:pt idx="182">
                  <c:v>764</c:v>
                </c:pt>
                <c:pt idx="183">
                  <c:v>763</c:v>
                </c:pt>
                <c:pt idx="184">
                  <c:v>766</c:v>
                </c:pt>
                <c:pt idx="185">
                  <c:v>771</c:v>
                </c:pt>
                <c:pt idx="186">
                  <c:v>771</c:v>
                </c:pt>
                <c:pt idx="187">
                  <c:v>776</c:v>
                </c:pt>
                <c:pt idx="188">
                  <c:v>768</c:v>
                </c:pt>
                <c:pt idx="189">
                  <c:v>775</c:v>
                </c:pt>
                <c:pt idx="190">
                  <c:v>780</c:v>
                </c:pt>
                <c:pt idx="191">
                  <c:v>775</c:v>
                </c:pt>
                <c:pt idx="192">
                  <c:v>786</c:v>
                </c:pt>
                <c:pt idx="193">
                  <c:v>787</c:v>
                </c:pt>
                <c:pt idx="194">
                  <c:v>794</c:v>
                </c:pt>
                <c:pt idx="195">
                  <c:v>793</c:v>
                </c:pt>
                <c:pt idx="196">
                  <c:v>784</c:v>
                </c:pt>
                <c:pt idx="197">
                  <c:v>790</c:v>
                </c:pt>
                <c:pt idx="198">
                  <c:v>807</c:v>
                </c:pt>
                <c:pt idx="199">
                  <c:v>807</c:v>
                </c:pt>
                <c:pt idx="200">
                  <c:v>805</c:v>
                </c:pt>
                <c:pt idx="201">
                  <c:v>814</c:v>
                </c:pt>
                <c:pt idx="202">
                  <c:v>812</c:v>
                </c:pt>
                <c:pt idx="203">
                  <c:v>803</c:v>
                </c:pt>
                <c:pt idx="204">
                  <c:v>805</c:v>
                </c:pt>
                <c:pt idx="205">
                  <c:v>808</c:v>
                </c:pt>
                <c:pt idx="206">
                  <c:v>806</c:v>
                </c:pt>
                <c:pt idx="207">
                  <c:v>806</c:v>
                </c:pt>
                <c:pt idx="208">
                  <c:v>807</c:v>
                </c:pt>
                <c:pt idx="209">
                  <c:v>811</c:v>
                </c:pt>
                <c:pt idx="210">
                  <c:v>813</c:v>
                </c:pt>
                <c:pt idx="211">
                  <c:v>805</c:v>
                </c:pt>
                <c:pt idx="212">
                  <c:v>810</c:v>
                </c:pt>
                <c:pt idx="213">
                  <c:v>809</c:v>
                </c:pt>
                <c:pt idx="214">
                  <c:v>809</c:v>
                </c:pt>
                <c:pt idx="215">
                  <c:v>808</c:v>
                </c:pt>
                <c:pt idx="216">
                  <c:v>807</c:v>
                </c:pt>
                <c:pt idx="217">
                  <c:v>812</c:v>
                </c:pt>
                <c:pt idx="218">
                  <c:v>810</c:v>
                </c:pt>
                <c:pt idx="219">
                  <c:v>824</c:v>
                </c:pt>
                <c:pt idx="220">
                  <c:v>814</c:v>
                </c:pt>
                <c:pt idx="221">
                  <c:v>812</c:v>
                </c:pt>
                <c:pt idx="222">
                  <c:v>821</c:v>
                </c:pt>
                <c:pt idx="223">
                  <c:v>811</c:v>
                </c:pt>
                <c:pt idx="224">
                  <c:v>809</c:v>
                </c:pt>
                <c:pt idx="225">
                  <c:v>818</c:v>
                </c:pt>
                <c:pt idx="226">
                  <c:v>822</c:v>
                </c:pt>
                <c:pt idx="227">
                  <c:v>830</c:v>
                </c:pt>
                <c:pt idx="228">
                  <c:v>819</c:v>
                </c:pt>
                <c:pt idx="229">
                  <c:v>825</c:v>
                </c:pt>
                <c:pt idx="230">
                  <c:v>822</c:v>
                </c:pt>
                <c:pt idx="231">
                  <c:v>828</c:v>
                </c:pt>
                <c:pt idx="232">
                  <c:v>821</c:v>
                </c:pt>
                <c:pt idx="233">
                  <c:v>820</c:v>
                </c:pt>
                <c:pt idx="234">
                  <c:v>827</c:v>
                </c:pt>
                <c:pt idx="235">
                  <c:v>826</c:v>
                </c:pt>
                <c:pt idx="236">
                  <c:v>828</c:v>
                </c:pt>
                <c:pt idx="237">
                  <c:v>827</c:v>
                </c:pt>
                <c:pt idx="238">
                  <c:v>823</c:v>
                </c:pt>
                <c:pt idx="239">
                  <c:v>824</c:v>
                </c:pt>
                <c:pt idx="240">
                  <c:v>826</c:v>
                </c:pt>
                <c:pt idx="241">
                  <c:v>824</c:v>
                </c:pt>
                <c:pt idx="242">
                  <c:v>833</c:v>
                </c:pt>
                <c:pt idx="243">
                  <c:v>823</c:v>
                </c:pt>
                <c:pt idx="244">
                  <c:v>824</c:v>
                </c:pt>
                <c:pt idx="245">
                  <c:v>827</c:v>
                </c:pt>
                <c:pt idx="246">
                  <c:v>839</c:v>
                </c:pt>
                <c:pt idx="247">
                  <c:v>826</c:v>
                </c:pt>
                <c:pt idx="248">
                  <c:v>828</c:v>
                </c:pt>
                <c:pt idx="249">
                  <c:v>829</c:v>
                </c:pt>
                <c:pt idx="250">
                  <c:v>833</c:v>
                </c:pt>
                <c:pt idx="251">
                  <c:v>824</c:v>
                </c:pt>
                <c:pt idx="252">
                  <c:v>830</c:v>
                </c:pt>
                <c:pt idx="253">
                  <c:v>826</c:v>
                </c:pt>
                <c:pt idx="254">
                  <c:v>823</c:v>
                </c:pt>
                <c:pt idx="255">
                  <c:v>838</c:v>
                </c:pt>
                <c:pt idx="256">
                  <c:v>830</c:v>
                </c:pt>
                <c:pt idx="257">
                  <c:v>834</c:v>
                </c:pt>
                <c:pt idx="258">
                  <c:v>824</c:v>
                </c:pt>
                <c:pt idx="259">
                  <c:v>838</c:v>
                </c:pt>
                <c:pt idx="260">
                  <c:v>830</c:v>
                </c:pt>
                <c:pt idx="261">
                  <c:v>827</c:v>
                </c:pt>
                <c:pt idx="262">
                  <c:v>834</c:v>
                </c:pt>
                <c:pt idx="263">
                  <c:v>841</c:v>
                </c:pt>
                <c:pt idx="264">
                  <c:v>837</c:v>
                </c:pt>
                <c:pt idx="265">
                  <c:v>827</c:v>
                </c:pt>
                <c:pt idx="266">
                  <c:v>825</c:v>
                </c:pt>
                <c:pt idx="267">
                  <c:v>829</c:v>
                </c:pt>
                <c:pt idx="268">
                  <c:v>826</c:v>
                </c:pt>
                <c:pt idx="269">
                  <c:v>824</c:v>
                </c:pt>
                <c:pt idx="270">
                  <c:v>829</c:v>
                </c:pt>
                <c:pt idx="271">
                  <c:v>831</c:v>
                </c:pt>
                <c:pt idx="272">
                  <c:v>849</c:v>
                </c:pt>
                <c:pt idx="273">
                  <c:v>832</c:v>
                </c:pt>
                <c:pt idx="274">
                  <c:v>832</c:v>
                </c:pt>
                <c:pt idx="275">
                  <c:v>827</c:v>
                </c:pt>
                <c:pt idx="276">
                  <c:v>830</c:v>
                </c:pt>
                <c:pt idx="277">
                  <c:v>826</c:v>
                </c:pt>
                <c:pt idx="278">
                  <c:v>828</c:v>
                </c:pt>
                <c:pt idx="279">
                  <c:v>827</c:v>
                </c:pt>
                <c:pt idx="280">
                  <c:v>826</c:v>
                </c:pt>
                <c:pt idx="281">
                  <c:v>835</c:v>
                </c:pt>
                <c:pt idx="282">
                  <c:v>832</c:v>
                </c:pt>
                <c:pt idx="283">
                  <c:v>828</c:v>
                </c:pt>
                <c:pt idx="284">
                  <c:v>828</c:v>
                </c:pt>
                <c:pt idx="285">
                  <c:v>830</c:v>
                </c:pt>
                <c:pt idx="286">
                  <c:v>828</c:v>
                </c:pt>
                <c:pt idx="287">
                  <c:v>825</c:v>
                </c:pt>
                <c:pt idx="288">
                  <c:v>830</c:v>
                </c:pt>
                <c:pt idx="289">
                  <c:v>834</c:v>
                </c:pt>
                <c:pt idx="290">
                  <c:v>841</c:v>
                </c:pt>
                <c:pt idx="291">
                  <c:v>833</c:v>
                </c:pt>
                <c:pt idx="292">
                  <c:v>833</c:v>
                </c:pt>
                <c:pt idx="293">
                  <c:v>840</c:v>
                </c:pt>
                <c:pt idx="294">
                  <c:v>833</c:v>
                </c:pt>
                <c:pt idx="295">
                  <c:v>839</c:v>
                </c:pt>
                <c:pt idx="296">
                  <c:v>831</c:v>
                </c:pt>
                <c:pt idx="297">
                  <c:v>843</c:v>
                </c:pt>
                <c:pt idx="298">
                  <c:v>830</c:v>
                </c:pt>
                <c:pt idx="299">
                  <c:v>830</c:v>
                </c:pt>
                <c:pt idx="300">
                  <c:v>835</c:v>
                </c:pt>
                <c:pt idx="301">
                  <c:v>829</c:v>
                </c:pt>
                <c:pt idx="302">
                  <c:v>841</c:v>
                </c:pt>
                <c:pt idx="303">
                  <c:v>830</c:v>
                </c:pt>
                <c:pt idx="304">
                  <c:v>828</c:v>
                </c:pt>
                <c:pt idx="305">
                  <c:v>836</c:v>
                </c:pt>
                <c:pt idx="306">
                  <c:v>835</c:v>
                </c:pt>
                <c:pt idx="307">
                  <c:v>832</c:v>
                </c:pt>
                <c:pt idx="308">
                  <c:v>842</c:v>
                </c:pt>
                <c:pt idx="309">
                  <c:v>838</c:v>
                </c:pt>
                <c:pt idx="310">
                  <c:v>841</c:v>
                </c:pt>
                <c:pt idx="311">
                  <c:v>830</c:v>
                </c:pt>
                <c:pt idx="312">
                  <c:v>831</c:v>
                </c:pt>
                <c:pt idx="313">
                  <c:v>840</c:v>
                </c:pt>
                <c:pt idx="314">
                  <c:v>836</c:v>
                </c:pt>
                <c:pt idx="315">
                  <c:v>846</c:v>
                </c:pt>
                <c:pt idx="316">
                  <c:v>830</c:v>
                </c:pt>
                <c:pt idx="317">
                  <c:v>839</c:v>
                </c:pt>
                <c:pt idx="318">
                  <c:v>838</c:v>
                </c:pt>
                <c:pt idx="319">
                  <c:v>838</c:v>
                </c:pt>
                <c:pt idx="320">
                  <c:v>848</c:v>
                </c:pt>
                <c:pt idx="321">
                  <c:v>833</c:v>
                </c:pt>
                <c:pt idx="322">
                  <c:v>832</c:v>
                </c:pt>
                <c:pt idx="323">
                  <c:v>834</c:v>
                </c:pt>
                <c:pt idx="324">
                  <c:v>841</c:v>
                </c:pt>
                <c:pt idx="325">
                  <c:v>832</c:v>
                </c:pt>
                <c:pt idx="326">
                  <c:v>831</c:v>
                </c:pt>
                <c:pt idx="327">
                  <c:v>838</c:v>
                </c:pt>
                <c:pt idx="328">
                  <c:v>840</c:v>
                </c:pt>
                <c:pt idx="329">
                  <c:v>840</c:v>
                </c:pt>
                <c:pt idx="330">
                  <c:v>849</c:v>
                </c:pt>
                <c:pt idx="331">
                  <c:v>839</c:v>
                </c:pt>
                <c:pt idx="332">
                  <c:v>842</c:v>
                </c:pt>
                <c:pt idx="333">
                  <c:v>836</c:v>
                </c:pt>
                <c:pt idx="334">
                  <c:v>831</c:v>
                </c:pt>
                <c:pt idx="335">
                  <c:v>835</c:v>
                </c:pt>
                <c:pt idx="336">
                  <c:v>839</c:v>
                </c:pt>
                <c:pt idx="337">
                  <c:v>839</c:v>
                </c:pt>
                <c:pt idx="338">
                  <c:v>835</c:v>
                </c:pt>
                <c:pt idx="339">
                  <c:v>843</c:v>
                </c:pt>
                <c:pt idx="340">
                  <c:v>833</c:v>
                </c:pt>
                <c:pt idx="341">
                  <c:v>837</c:v>
                </c:pt>
                <c:pt idx="342">
                  <c:v>841</c:v>
                </c:pt>
                <c:pt idx="343">
                  <c:v>843</c:v>
                </c:pt>
                <c:pt idx="344">
                  <c:v>843</c:v>
                </c:pt>
                <c:pt idx="345">
                  <c:v>845</c:v>
                </c:pt>
                <c:pt idx="346">
                  <c:v>837</c:v>
                </c:pt>
                <c:pt idx="347">
                  <c:v>832</c:v>
                </c:pt>
                <c:pt idx="348">
                  <c:v>836</c:v>
                </c:pt>
                <c:pt idx="349">
                  <c:v>833</c:v>
                </c:pt>
                <c:pt idx="350">
                  <c:v>838</c:v>
                </c:pt>
                <c:pt idx="351">
                  <c:v>837</c:v>
                </c:pt>
                <c:pt idx="352">
                  <c:v>854</c:v>
                </c:pt>
                <c:pt idx="353">
                  <c:v>836</c:v>
                </c:pt>
                <c:pt idx="354">
                  <c:v>839</c:v>
                </c:pt>
                <c:pt idx="355">
                  <c:v>848</c:v>
                </c:pt>
                <c:pt idx="356">
                  <c:v>837</c:v>
                </c:pt>
                <c:pt idx="357">
                  <c:v>844</c:v>
                </c:pt>
                <c:pt idx="358">
                  <c:v>843</c:v>
                </c:pt>
                <c:pt idx="359">
                  <c:v>837</c:v>
                </c:pt>
                <c:pt idx="360">
                  <c:v>839</c:v>
                </c:pt>
                <c:pt idx="361">
                  <c:v>835</c:v>
                </c:pt>
                <c:pt idx="362">
                  <c:v>838</c:v>
                </c:pt>
                <c:pt idx="363">
                  <c:v>835</c:v>
                </c:pt>
                <c:pt idx="364">
                  <c:v>836</c:v>
                </c:pt>
                <c:pt idx="365">
                  <c:v>852</c:v>
                </c:pt>
                <c:pt idx="366">
                  <c:v>848</c:v>
                </c:pt>
                <c:pt idx="367">
                  <c:v>840</c:v>
                </c:pt>
                <c:pt idx="368">
                  <c:v>839</c:v>
                </c:pt>
                <c:pt idx="369">
                  <c:v>842</c:v>
                </c:pt>
                <c:pt idx="370">
                  <c:v>839</c:v>
                </c:pt>
                <c:pt idx="371">
                  <c:v>839</c:v>
                </c:pt>
                <c:pt idx="372">
                  <c:v>845</c:v>
                </c:pt>
                <c:pt idx="373">
                  <c:v>839</c:v>
                </c:pt>
                <c:pt idx="374">
                  <c:v>841</c:v>
                </c:pt>
                <c:pt idx="375">
                  <c:v>840</c:v>
                </c:pt>
                <c:pt idx="376">
                  <c:v>836</c:v>
                </c:pt>
                <c:pt idx="377">
                  <c:v>837</c:v>
                </c:pt>
                <c:pt idx="378">
                  <c:v>835</c:v>
                </c:pt>
                <c:pt idx="379">
                  <c:v>840</c:v>
                </c:pt>
                <c:pt idx="380">
                  <c:v>834</c:v>
                </c:pt>
                <c:pt idx="381">
                  <c:v>837</c:v>
                </c:pt>
                <c:pt idx="382">
                  <c:v>839</c:v>
                </c:pt>
                <c:pt idx="383">
                  <c:v>837</c:v>
                </c:pt>
                <c:pt idx="384">
                  <c:v>842</c:v>
                </c:pt>
                <c:pt idx="385">
                  <c:v>851</c:v>
                </c:pt>
                <c:pt idx="386">
                  <c:v>839</c:v>
                </c:pt>
                <c:pt idx="387">
                  <c:v>857</c:v>
                </c:pt>
                <c:pt idx="388">
                  <c:v>838</c:v>
                </c:pt>
                <c:pt idx="389">
                  <c:v>857</c:v>
                </c:pt>
                <c:pt idx="390">
                  <c:v>845</c:v>
                </c:pt>
                <c:pt idx="391">
                  <c:v>846</c:v>
                </c:pt>
                <c:pt idx="392">
                  <c:v>839</c:v>
                </c:pt>
                <c:pt idx="393">
                  <c:v>852</c:v>
                </c:pt>
                <c:pt idx="394">
                  <c:v>836</c:v>
                </c:pt>
                <c:pt idx="395">
                  <c:v>841</c:v>
                </c:pt>
                <c:pt idx="396">
                  <c:v>851</c:v>
                </c:pt>
                <c:pt idx="397">
                  <c:v>840</c:v>
                </c:pt>
                <c:pt idx="398">
                  <c:v>846</c:v>
                </c:pt>
                <c:pt idx="399">
                  <c:v>835</c:v>
                </c:pt>
                <c:pt idx="400">
                  <c:v>852</c:v>
                </c:pt>
                <c:pt idx="401">
                  <c:v>840</c:v>
                </c:pt>
                <c:pt idx="402">
                  <c:v>839</c:v>
                </c:pt>
                <c:pt idx="403">
                  <c:v>850</c:v>
                </c:pt>
                <c:pt idx="404">
                  <c:v>843</c:v>
                </c:pt>
                <c:pt idx="405">
                  <c:v>840</c:v>
                </c:pt>
                <c:pt idx="406">
                  <c:v>846</c:v>
                </c:pt>
                <c:pt idx="407">
                  <c:v>853</c:v>
                </c:pt>
                <c:pt idx="408">
                  <c:v>869</c:v>
                </c:pt>
                <c:pt idx="409">
                  <c:v>840</c:v>
                </c:pt>
                <c:pt idx="410">
                  <c:v>840</c:v>
                </c:pt>
                <c:pt idx="411">
                  <c:v>851</c:v>
                </c:pt>
                <c:pt idx="412">
                  <c:v>845</c:v>
                </c:pt>
                <c:pt idx="413">
                  <c:v>839</c:v>
                </c:pt>
                <c:pt idx="414">
                  <c:v>846</c:v>
                </c:pt>
                <c:pt idx="415">
                  <c:v>846</c:v>
                </c:pt>
                <c:pt idx="416">
                  <c:v>839</c:v>
                </c:pt>
                <c:pt idx="417">
                  <c:v>844</c:v>
                </c:pt>
                <c:pt idx="418">
                  <c:v>844</c:v>
                </c:pt>
                <c:pt idx="419">
                  <c:v>867</c:v>
                </c:pt>
                <c:pt idx="420">
                  <c:v>842</c:v>
                </c:pt>
                <c:pt idx="421">
                  <c:v>841</c:v>
                </c:pt>
                <c:pt idx="422">
                  <c:v>843</c:v>
                </c:pt>
                <c:pt idx="423">
                  <c:v>849</c:v>
                </c:pt>
                <c:pt idx="424">
                  <c:v>841</c:v>
                </c:pt>
                <c:pt idx="425">
                  <c:v>842</c:v>
                </c:pt>
                <c:pt idx="426">
                  <c:v>847</c:v>
                </c:pt>
                <c:pt idx="427">
                  <c:v>846</c:v>
                </c:pt>
                <c:pt idx="428">
                  <c:v>847</c:v>
                </c:pt>
                <c:pt idx="429">
                  <c:v>846</c:v>
                </c:pt>
                <c:pt idx="430">
                  <c:v>848</c:v>
                </c:pt>
                <c:pt idx="431">
                  <c:v>844</c:v>
                </c:pt>
                <c:pt idx="432">
                  <c:v>848</c:v>
                </c:pt>
                <c:pt idx="433">
                  <c:v>844</c:v>
                </c:pt>
                <c:pt idx="434">
                  <c:v>846</c:v>
                </c:pt>
                <c:pt idx="435">
                  <c:v>850</c:v>
                </c:pt>
                <c:pt idx="436">
                  <c:v>856</c:v>
                </c:pt>
                <c:pt idx="437">
                  <c:v>849</c:v>
                </c:pt>
                <c:pt idx="438">
                  <c:v>846</c:v>
                </c:pt>
                <c:pt idx="439">
                  <c:v>857</c:v>
                </c:pt>
                <c:pt idx="440">
                  <c:v>846</c:v>
                </c:pt>
                <c:pt idx="441">
                  <c:v>849</c:v>
                </c:pt>
                <c:pt idx="442">
                  <c:v>854</c:v>
                </c:pt>
                <c:pt idx="443">
                  <c:v>853</c:v>
                </c:pt>
                <c:pt idx="444">
                  <c:v>852</c:v>
                </c:pt>
                <c:pt idx="445">
                  <c:v>844</c:v>
                </c:pt>
                <c:pt idx="446">
                  <c:v>864</c:v>
                </c:pt>
                <c:pt idx="447">
                  <c:v>849</c:v>
                </c:pt>
                <c:pt idx="448">
                  <c:v>857</c:v>
                </c:pt>
                <c:pt idx="449">
                  <c:v>844</c:v>
                </c:pt>
                <c:pt idx="450">
                  <c:v>861</c:v>
                </c:pt>
                <c:pt idx="451">
                  <c:v>846</c:v>
                </c:pt>
                <c:pt idx="452">
                  <c:v>848</c:v>
                </c:pt>
                <c:pt idx="453">
                  <c:v>848</c:v>
                </c:pt>
                <c:pt idx="454">
                  <c:v>844</c:v>
                </c:pt>
                <c:pt idx="455">
                  <c:v>844</c:v>
                </c:pt>
                <c:pt idx="456">
                  <c:v>849</c:v>
                </c:pt>
                <c:pt idx="457">
                  <c:v>841</c:v>
                </c:pt>
                <c:pt idx="458">
                  <c:v>844</c:v>
                </c:pt>
                <c:pt idx="459">
                  <c:v>844</c:v>
                </c:pt>
                <c:pt idx="460">
                  <c:v>845</c:v>
                </c:pt>
                <c:pt idx="461">
                  <c:v>870</c:v>
                </c:pt>
                <c:pt idx="462">
                  <c:v>850</c:v>
                </c:pt>
                <c:pt idx="463">
                  <c:v>843</c:v>
                </c:pt>
                <c:pt idx="464">
                  <c:v>846</c:v>
                </c:pt>
                <c:pt idx="465">
                  <c:v>845</c:v>
                </c:pt>
                <c:pt idx="466">
                  <c:v>845</c:v>
                </c:pt>
                <c:pt idx="467">
                  <c:v>844</c:v>
                </c:pt>
                <c:pt idx="468">
                  <c:v>854</c:v>
                </c:pt>
                <c:pt idx="469">
                  <c:v>846</c:v>
                </c:pt>
                <c:pt idx="470">
                  <c:v>848</c:v>
                </c:pt>
                <c:pt idx="471">
                  <c:v>848</c:v>
                </c:pt>
                <c:pt idx="472">
                  <c:v>852</c:v>
                </c:pt>
                <c:pt idx="473">
                  <c:v>859</c:v>
                </c:pt>
                <c:pt idx="474">
                  <c:v>874</c:v>
                </c:pt>
                <c:pt idx="475">
                  <c:v>843</c:v>
                </c:pt>
                <c:pt idx="476">
                  <c:v>845</c:v>
                </c:pt>
                <c:pt idx="477">
                  <c:v>847</c:v>
                </c:pt>
                <c:pt idx="478">
                  <c:v>860</c:v>
                </c:pt>
                <c:pt idx="479">
                  <c:v>847</c:v>
                </c:pt>
                <c:pt idx="480">
                  <c:v>849</c:v>
                </c:pt>
                <c:pt idx="481">
                  <c:v>859</c:v>
                </c:pt>
                <c:pt idx="482">
                  <c:v>850</c:v>
                </c:pt>
                <c:pt idx="483">
                  <c:v>849</c:v>
                </c:pt>
                <c:pt idx="484">
                  <c:v>849</c:v>
                </c:pt>
                <c:pt idx="485">
                  <c:v>862</c:v>
                </c:pt>
                <c:pt idx="486">
                  <c:v>846</c:v>
                </c:pt>
                <c:pt idx="487">
                  <c:v>854</c:v>
                </c:pt>
                <c:pt idx="488">
                  <c:v>850</c:v>
                </c:pt>
                <c:pt idx="489">
                  <c:v>851</c:v>
                </c:pt>
                <c:pt idx="490">
                  <c:v>849</c:v>
                </c:pt>
                <c:pt idx="491">
                  <c:v>855</c:v>
                </c:pt>
                <c:pt idx="492">
                  <c:v>848</c:v>
                </c:pt>
                <c:pt idx="493">
                  <c:v>849</c:v>
                </c:pt>
                <c:pt idx="494">
                  <c:v>855</c:v>
                </c:pt>
                <c:pt idx="495">
                  <c:v>849</c:v>
                </c:pt>
                <c:pt idx="496">
                  <c:v>860</c:v>
                </c:pt>
                <c:pt idx="497">
                  <c:v>847</c:v>
                </c:pt>
                <c:pt idx="498">
                  <c:v>860</c:v>
                </c:pt>
                <c:pt idx="499">
                  <c:v>869</c:v>
                </c:pt>
                <c:pt idx="500">
                  <c:v>850</c:v>
                </c:pt>
                <c:pt idx="501">
                  <c:v>855</c:v>
                </c:pt>
                <c:pt idx="502">
                  <c:v>850</c:v>
                </c:pt>
                <c:pt idx="503">
                  <c:v>854</c:v>
                </c:pt>
                <c:pt idx="504">
                  <c:v>853</c:v>
                </c:pt>
                <c:pt idx="505">
                  <c:v>855</c:v>
                </c:pt>
                <c:pt idx="506">
                  <c:v>851</c:v>
                </c:pt>
                <c:pt idx="507">
                  <c:v>850</c:v>
                </c:pt>
                <c:pt idx="508">
                  <c:v>858</c:v>
                </c:pt>
                <c:pt idx="509">
                  <c:v>857</c:v>
                </c:pt>
                <c:pt idx="510">
                  <c:v>866</c:v>
                </c:pt>
                <c:pt idx="511">
                  <c:v>859</c:v>
                </c:pt>
                <c:pt idx="512">
                  <c:v>860</c:v>
                </c:pt>
                <c:pt idx="513">
                  <c:v>860</c:v>
                </c:pt>
                <c:pt idx="514">
                  <c:v>866</c:v>
                </c:pt>
                <c:pt idx="515">
                  <c:v>862</c:v>
                </c:pt>
                <c:pt idx="516">
                  <c:v>861</c:v>
                </c:pt>
                <c:pt idx="517">
                  <c:v>860</c:v>
                </c:pt>
                <c:pt idx="518">
                  <c:v>864</c:v>
                </c:pt>
                <c:pt idx="519">
                  <c:v>873</c:v>
                </c:pt>
                <c:pt idx="520">
                  <c:v>862</c:v>
                </c:pt>
                <c:pt idx="521">
                  <c:v>865</c:v>
                </c:pt>
                <c:pt idx="522">
                  <c:v>878</c:v>
                </c:pt>
                <c:pt idx="523">
                  <c:v>868</c:v>
                </c:pt>
                <c:pt idx="524">
                  <c:v>896</c:v>
                </c:pt>
                <c:pt idx="525">
                  <c:v>871</c:v>
                </c:pt>
                <c:pt idx="526">
                  <c:v>873</c:v>
                </c:pt>
                <c:pt idx="527">
                  <c:v>879</c:v>
                </c:pt>
                <c:pt idx="528">
                  <c:v>877</c:v>
                </c:pt>
                <c:pt idx="529">
                  <c:v>910</c:v>
                </c:pt>
                <c:pt idx="530">
                  <c:v>877</c:v>
                </c:pt>
                <c:pt idx="531">
                  <c:v>877</c:v>
                </c:pt>
                <c:pt idx="532">
                  <c:v>878</c:v>
                </c:pt>
                <c:pt idx="533">
                  <c:v>880</c:v>
                </c:pt>
                <c:pt idx="534">
                  <c:v>881</c:v>
                </c:pt>
                <c:pt idx="535">
                  <c:v>882</c:v>
                </c:pt>
                <c:pt idx="536">
                  <c:v>881</c:v>
                </c:pt>
                <c:pt idx="537">
                  <c:v>885</c:v>
                </c:pt>
                <c:pt idx="538">
                  <c:v>887</c:v>
                </c:pt>
                <c:pt idx="539">
                  <c:v>889</c:v>
                </c:pt>
                <c:pt idx="540">
                  <c:v>889</c:v>
                </c:pt>
                <c:pt idx="541">
                  <c:v>892</c:v>
                </c:pt>
                <c:pt idx="542">
                  <c:v>893</c:v>
                </c:pt>
                <c:pt idx="543">
                  <c:v>895</c:v>
                </c:pt>
                <c:pt idx="544">
                  <c:v>896</c:v>
                </c:pt>
                <c:pt idx="545">
                  <c:v>896</c:v>
                </c:pt>
                <c:pt idx="546">
                  <c:v>900</c:v>
                </c:pt>
                <c:pt idx="547">
                  <c:v>901</c:v>
                </c:pt>
                <c:pt idx="548">
                  <c:v>905</c:v>
                </c:pt>
                <c:pt idx="549">
                  <c:v>905</c:v>
                </c:pt>
                <c:pt idx="550">
                  <c:v>907</c:v>
                </c:pt>
                <c:pt idx="551">
                  <c:v>911</c:v>
                </c:pt>
                <c:pt idx="552">
                  <c:v>910</c:v>
                </c:pt>
                <c:pt idx="553">
                  <c:v>914</c:v>
                </c:pt>
                <c:pt idx="554">
                  <c:v>912</c:v>
                </c:pt>
                <c:pt idx="555">
                  <c:v>915</c:v>
                </c:pt>
                <c:pt idx="556">
                  <c:v>919</c:v>
                </c:pt>
                <c:pt idx="557">
                  <c:v>922</c:v>
                </c:pt>
                <c:pt idx="558">
                  <c:v>923</c:v>
                </c:pt>
                <c:pt idx="559">
                  <c:v>928</c:v>
                </c:pt>
                <c:pt idx="560">
                  <c:v>964</c:v>
                </c:pt>
                <c:pt idx="561">
                  <c:v>936</c:v>
                </c:pt>
                <c:pt idx="562">
                  <c:v>938</c:v>
                </c:pt>
                <c:pt idx="563">
                  <c:v>939</c:v>
                </c:pt>
                <c:pt idx="564">
                  <c:v>944</c:v>
                </c:pt>
                <c:pt idx="565">
                  <c:v>946</c:v>
                </c:pt>
                <c:pt idx="566">
                  <c:v>950</c:v>
                </c:pt>
                <c:pt idx="567">
                  <c:v>956</c:v>
                </c:pt>
                <c:pt idx="568">
                  <c:v>961</c:v>
                </c:pt>
                <c:pt idx="569">
                  <c:v>964</c:v>
                </c:pt>
                <c:pt idx="570">
                  <c:v>979</c:v>
                </c:pt>
                <c:pt idx="571">
                  <c:v>981</c:v>
                </c:pt>
                <c:pt idx="572">
                  <c:v>983</c:v>
                </c:pt>
                <c:pt idx="573">
                  <c:v>992</c:v>
                </c:pt>
                <c:pt idx="574">
                  <c:v>1002</c:v>
                </c:pt>
                <c:pt idx="575">
                  <c:v>1007</c:v>
                </c:pt>
                <c:pt idx="576">
                  <c:v>1016</c:v>
                </c:pt>
                <c:pt idx="577">
                  <c:v>1039</c:v>
                </c:pt>
                <c:pt idx="578">
                  <c:v>1056</c:v>
                </c:pt>
                <c:pt idx="579">
                  <c:v>1063</c:v>
                </c:pt>
                <c:pt idx="580">
                  <c:v>1073</c:v>
                </c:pt>
                <c:pt idx="581">
                  <c:v>1104</c:v>
                </c:pt>
                <c:pt idx="582">
                  <c:v>1114</c:v>
                </c:pt>
                <c:pt idx="583">
                  <c:v>1209</c:v>
                </c:pt>
                <c:pt idx="584">
                  <c:v>1143</c:v>
                </c:pt>
                <c:pt idx="585">
                  <c:v>1143</c:v>
                </c:pt>
                <c:pt idx="586">
                  <c:v>1172</c:v>
                </c:pt>
                <c:pt idx="587">
                  <c:v>1216</c:v>
                </c:pt>
                <c:pt idx="588">
                  <c:v>1246</c:v>
                </c:pt>
                <c:pt idx="589">
                  <c:v>1258</c:v>
                </c:pt>
                <c:pt idx="590">
                  <c:v>1308</c:v>
                </c:pt>
                <c:pt idx="591">
                  <c:v>1330</c:v>
                </c:pt>
                <c:pt idx="592">
                  <c:v>1439</c:v>
                </c:pt>
                <c:pt idx="593">
                  <c:v>1440</c:v>
                </c:pt>
                <c:pt idx="594">
                  <c:v>1451</c:v>
                </c:pt>
                <c:pt idx="595">
                  <c:v>1463</c:v>
                </c:pt>
                <c:pt idx="596">
                  <c:v>1459</c:v>
                </c:pt>
                <c:pt idx="597">
                  <c:v>1483</c:v>
                </c:pt>
                <c:pt idx="598">
                  <c:v>1486</c:v>
                </c:pt>
                <c:pt idx="599">
                  <c:v>1499</c:v>
                </c:pt>
                <c:pt idx="600">
                  <c:v>1538</c:v>
                </c:pt>
                <c:pt idx="601">
                  <c:v>1546</c:v>
                </c:pt>
                <c:pt idx="602">
                  <c:v>1577</c:v>
                </c:pt>
                <c:pt idx="603">
                  <c:v>1652</c:v>
                </c:pt>
                <c:pt idx="604">
                  <c:v>1675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809920"/>
        <c:axId val="201811840"/>
      </c:scatterChart>
      <c:valAx>
        <c:axId val="201809920"/>
        <c:scaling>
          <c:orientation val="minMax"/>
          <c:max val="6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/>
                  <a:t>Distância da foz (km)</a:t>
                </a:r>
              </a:p>
            </c:rich>
          </c:tx>
          <c:layout>
            <c:manualLayout>
              <c:xMode val="edge"/>
              <c:yMode val="edge"/>
              <c:x val="0.37846181525696387"/>
              <c:y val="0.90180840664711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811840"/>
        <c:crosses val="autoZero"/>
        <c:crossBetween val="midCat"/>
        <c:majorUnit val="75"/>
        <c:minorUnit val="2.5"/>
      </c:valAx>
      <c:valAx>
        <c:axId val="2018118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>
                    <a:solidFill>
                      <a:sysClr val="windowText" lastClr="000000"/>
                    </a:solidFill>
                  </a:rPr>
                  <a:t>Cota (m)</a:t>
                </a:r>
              </a:p>
            </c:rich>
          </c:tx>
          <c:layout>
            <c:manualLayout>
              <c:xMode val="edge"/>
              <c:yMode val="edge"/>
              <c:x val="0"/>
              <c:y val="0.139909027777777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1809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noProof="0" dirty="0" smtClean="0"/>
              <a:t>Araranguá</a:t>
            </a:r>
            <a:endParaRPr lang="pt-BR" noProof="0" dirty="0"/>
          </a:p>
        </c:rich>
      </c:tx>
      <c:layout>
        <c:manualLayout>
          <c:xMode val="edge"/>
          <c:yMode val="edge"/>
          <c:x val="0.25020400238948626"/>
          <c:y val="0.10561527777777778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168115942028986"/>
          <c:y val="6.6964324990102492E-2"/>
          <c:w val="0.71034057971014497"/>
          <c:h val="0.588556250000000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PERFIS_RIO_PRINCIPAL!$AQ$1</c:f>
              <c:strCache>
                <c:ptCount val="1"/>
                <c:pt idx="0">
                  <c:v>Ararangua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PERFIS_RIO_PRINCIPAL!$AQ$3:$AQ$97</c:f>
              <c:numCache>
                <c:formatCode>General</c:formatCode>
                <c:ptCount val="9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93.385000000000005</c:v>
                </c:pt>
              </c:numCache>
            </c:numRef>
          </c:xVal>
          <c:yVal>
            <c:numRef>
              <c:f>PERFIS_RIO_PRINCIPAL!$AR$3:$AR$97</c:f>
              <c:numCache>
                <c:formatCode>General</c:formatCode>
                <c:ptCount val="9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5</c:v>
                </c:pt>
                <c:pt idx="24">
                  <c:v>5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5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6</c:v>
                </c:pt>
                <c:pt idx="38">
                  <c:v>4</c:v>
                </c:pt>
                <c:pt idx="39">
                  <c:v>5</c:v>
                </c:pt>
                <c:pt idx="40">
                  <c:v>5</c:v>
                </c:pt>
                <c:pt idx="41">
                  <c:v>6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10</c:v>
                </c:pt>
                <c:pt idx="48">
                  <c:v>11</c:v>
                </c:pt>
                <c:pt idx="49">
                  <c:v>15</c:v>
                </c:pt>
                <c:pt idx="50">
                  <c:v>13</c:v>
                </c:pt>
                <c:pt idx="51">
                  <c:v>16</c:v>
                </c:pt>
                <c:pt idx="52">
                  <c:v>16</c:v>
                </c:pt>
                <c:pt idx="53">
                  <c:v>18</c:v>
                </c:pt>
                <c:pt idx="54">
                  <c:v>20</c:v>
                </c:pt>
                <c:pt idx="55">
                  <c:v>22</c:v>
                </c:pt>
                <c:pt idx="56">
                  <c:v>22</c:v>
                </c:pt>
                <c:pt idx="57">
                  <c:v>25</c:v>
                </c:pt>
                <c:pt idx="58">
                  <c:v>26</c:v>
                </c:pt>
                <c:pt idx="59">
                  <c:v>29</c:v>
                </c:pt>
                <c:pt idx="60">
                  <c:v>32</c:v>
                </c:pt>
                <c:pt idx="61">
                  <c:v>35</c:v>
                </c:pt>
                <c:pt idx="62">
                  <c:v>39</c:v>
                </c:pt>
                <c:pt idx="63">
                  <c:v>41</c:v>
                </c:pt>
                <c:pt idx="64">
                  <c:v>42</c:v>
                </c:pt>
                <c:pt idx="65">
                  <c:v>43</c:v>
                </c:pt>
                <c:pt idx="66">
                  <c:v>46</c:v>
                </c:pt>
                <c:pt idx="67">
                  <c:v>48</c:v>
                </c:pt>
                <c:pt idx="68">
                  <c:v>51</c:v>
                </c:pt>
                <c:pt idx="69">
                  <c:v>53</c:v>
                </c:pt>
                <c:pt idx="70">
                  <c:v>53</c:v>
                </c:pt>
                <c:pt idx="71">
                  <c:v>55</c:v>
                </c:pt>
                <c:pt idx="72">
                  <c:v>58</c:v>
                </c:pt>
                <c:pt idx="73">
                  <c:v>62</c:v>
                </c:pt>
                <c:pt idx="74">
                  <c:v>66</c:v>
                </c:pt>
                <c:pt idx="75">
                  <c:v>69</c:v>
                </c:pt>
                <c:pt idx="76">
                  <c:v>73</c:v>
                </c:pt>
                <c:pt idx="77">
                  <c:v>90</c:v>
                </c:pt>
                <c:pt idx="78">
                  <c:v>107</c:v>
                </c:pt>
                <c:pt idx="79">
                  <c:v>110</c:v>
                </c:pt>
                <c:pt idx="80">
                  <c:v>115</c:v>
                </c:pt>
                <c:pt idx="81">
                  <c:v>120</c:v>
                </c:pt>
                <c:pt idx="82">
                  <c:v>135</c:v>
                </c:pt>
                <c:pt idx="83">
                  <c:v>140</c:v>
                </c:pt>
                <c:pt idx="84">
                  <c:v>145</c:v>
                </c:pt>
                <c:pt idx="85">
                  <c:v>150</c:v>
                </c:pt>
                <c:pt idx="86">
                  <c:v>155</c:v>
                </c:pt>
                <c:pt idx="87">
                  <c:v>163</c:v>
                </c:pt>
                <c:pt idx="88">
                  <c:v>184</c:v>
                </c:pt>
                <c:pt idx="89">
                  <c:v>220</c:v>
                </c:pt>
                <c:pt idx="90">
                  <c:v>283</c:v>
                </c:pt>
                <c:pt idx="91">
                  <c:v>361</c:v>
                </c:pt>
                <c:pt idx="92">
                  <c:v>527</c:v>
                </c:pt>
                <c:pt idx="93">
                  <c:v>885</c:v>
                </c:pt>
                <c:pt idx="94">
                  <c:v>1110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369472"/>
        <c:axId val="203375744"/>
      </c:scatterChart>
      <c:valAx>
        <c:axId val="203369472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/>
                  <a:t>Distância da foz (km)</a:t>
                </a:r>
              </a:p>
            </c:rich>
          </c:tx>
          <c:layout>
            <c:manualLayout>
              <c:xMode val="edge"/>
              <c:yMode val="edge"/>
              <c:x val="0.37846181525696387"/>
              <c:y val="0.90180840664711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375744"/>
        <c:crosses val="autoZero"/>
        <c:crossBetween val="midCat"/>
        <c:majorUnit val="25"/>
        <c:minorUnit val="2.5"/>
      </c:valAx>
      <c:valAx>
        <c:axId val="2033757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>
                    <a:solidFill>
                      <a:sysClr val="windowText" lastClr="000000"/>
                    </a:solidFill>
                  </a:rPr>
                  <a:t>Cota (m)</a:t>
                </a:r>
              </a:p>
            </c:rich>
          </c:tx>
          <c:layout>
            <c:manualLayout>
              <c:xMode val="edge"/>
              <c:yMode val="edge"/>
              <c:x val="1.4297705314009661E-2"/>
              <c:y val="0.1399090277777777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36947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999790919952214"/>
          <c:y val="0.1232541666666666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2438829151732378"/>
          <c:y val="6.6964324990102492E-2"/>
          <c:w val="0.71825686977299885"/>
          <c:h val="0.54445902777777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PERFIS_RIO_PRINCIPAL!$G$1</c:f>
              <c:strCache>
                <c:ptCount val="1"/>
                <c:pt idx="0">
                  <c:v>Rio Chapecó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PERFIS_RIO_PRINCIPAL!$G$3:$G$463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459.51400000000001</c:v>
                </c:pt>
              </c:numCache>
            </c:numRef>
          </c:xVal>
          <c:yVal>
            <c:numRef>
              <c:f>PERFIS_RIO_PRINCIPAL!$H$3:$H$463</c:f>
              <c:numCache>
                <c:formatCode>0</c:formatCode>
                <c:ptCount val="461"/>
                <c:pt idx="0">
                  <c:v>228.50051880000001</c:v>
                </c:pt>
                <c:pt idx="1">
                  <c:v>229</c:v>
                </c:pt>
                <c:pt idx="2">
                  <c:v>230</c:v>
                </c:pt>
                <c:pt idx="3">
                  <c:v>240</c:v>
                </c:pt>
                <c:pt idx="4">
                  <c:v>230</c:v>
                </c:pt>
                <c:pt idx="5">
                  <c:v>229</c:v>
                </c:pt>
                <c:pt idx="6">
                  <c:v>232</c:v>
                </c:pt>
                <c:pt idx="7">
                  <c:v>232</c:v>
                </c:pt>
                <c:pt idx="8">
                  <c:v>235</c:v>
                </c:pt>
                <c:pt idx="9">
                  <c:v>226</c:v>
                </c:pt>
                <c:pt idx="10">
                  <c:v>232</c:v>
                </c:pt>
                <c:pt idx="11">
                  <c:v>235</c:v>
                </c:pt>
                <c:pt idx="12">
                  <c:v>234</c:v>
                </c:pt>
                <c:pt idx="13">
                  <c:v>244</c:v>
                </c:pt>
                <c:pt idx="14">
                  <c:v>238</c:v>
                </c:pt>
                <c:pt idx="15">
                  <c:v>232</c:v>
                </c:pt>
                <c:pt idx="16">
                  <c:v>246</c:v>
                </c:pt>
                <c:pt idx="17">
                  <c:v>243</c:v>
                </c:pt>
                <c:pt idx="18">
                  <c:v>240</c:v>
                </c:pt>
                <c:pt idx="19">
                  <c:v>250</c:v>
                </c:pt>
                <c:pt idx="20">
                  <c:v>245</c:v>
                </c:pt>
                <c:pt idx="21">
                  <c:v>243</c:v>
                </c:pt>
                <c:pt idx="22">
                  <c:v>241</c:v>
                </c:pt>
                <c:pt idx="23">
                  <c:v>249</c:v>
                </c:pt>
                <c:pt idx="24">
                  <c:v>243</c:v>
                </c:pt>
                <c:pt idx="25">
                  <c:v>247</c:v>
                </c:pt>
                <c:pt idx="26">
                  <c:v>248</c:v>
                </c:pt>
                <c:pt idx="27">
                  <c:v>247</c:v>
                </c:pt>
                <c:pt idx="28">
                  <c:v>247</c:v>
                </c:pt>
                <c:pt idx="29">
                  <c:v>246</c:v>
                </c:pt>
                <c:pt idx="30">
                  <c:v>257</c:v>
                </c:pt>
                <c:pt idx="31">
                  <c:v>248</c:v>
                </c:pt>
                <c:pt idx="32">
                  <c:v>250</c:v>
                </c:pt>
                <c:pt idx="33">
                  <c:v>250</c:v>
                </c:pt>
                <c:pt idx="34">
                  <c:v>247</c:v>
                </c:pt>
                <c:pt idx="35">
                  <c:v>251</c:v>
                </c:pt>
                <c:pt idx="36">
                  <c:v>254</c:v>
                </c:pt>
                <c:pt idx="37">
                  <c:v>249</c:v>
                </c:pt>
                <c:pt idx="38">
                  <c:v>247</c:v>
                </c:pt>
                <c:pt idx="39">
                  <c:v>253</c:v>
                </c:pt>
                <c:pt idx="40">
                  <c:v>263</c:v>
                </c:pt>
                <c:pt idx="41">
                  <c:v>253</c:v>
                </c:pt>
                <c:pt idx="42">
                  <c:v>253</c:v>
                </c:pt>
                <c:pt idx="43">
                  <c:v>255</c:v>
                </c:pt>
                <c:pt idx="44">
                  <c:v>258</c:v>
                </c:pt>
                <c:pt idx="45">
                  <c:v>257</c:v>
                </c:pt>
                <c:pt idx="46">
                  <c:v>268</c:v>
                </c:pt>
                <c:pt idx="47">
                  <c:v>262</c:v>
                </c:pt>
                <c:pt idx="48">
                  <c:v>265</c:v>
                </c:pt>
                <c:pt idx="49">
                  <c:v>259</c:v>
                </c:pt>
                <c:pt idx="50">
                  <c:v>271</c:v>
                </c:pt>
                <c:pt idx="51">
                  <c:v>262</c:v>
                </c:pt>
                <c:pt idx="52">
                  <c:v>257</c:v>
                </c:pt>
                <c:pt idx="53">
                  <c:v>260</c:v>
                </c:pt>
                <c:pt idx="54">
                  <c:v>262</c:v>
                </c:pt>
                <c:pt idx="55">
                  <c:v>283</c:v>
                </c:pt>
                <c:pt idx="56">
                  <c:v>275</c:v>
                </c:pt>
                <c:pt idx="57">
                  <c:v>271</c:v>
                </c:pt>
                <c:pt idx="58">
                  <c:v>270</c:v>
                </c:pt>
                <c:pt idx="59">
                  <c:v>289</c:v>
                </c:pt>
                <c:pt idx="60">
                  <c:v>272</c:v>
                </c:pt>
                <c:pt idx="61">
                  <c:v>276</c:v>
                </c:pt>
                <c:pt idx="62">
                  <c:v>276</c:v>
                </c:pt>
                <c:pt idx="63">
                  <c:v>281</c:v>
                </c:pt>
                <c:pt idx="64">
                  <c:v>269</c:v>
                </c:pt>
                <c:pt idx="65">
                  <c:v>281</c:v>
                </c:pt>
                <c:pt idx="66">
                  <c:v>282</c:v>
                </c:pt>
                <c:pt idx="67">
                  <c:v>281</c:v>
                </c:pt>
                <c:pt idx="68">
                  <c:v>275</c:v>
                </c:pt>
                <c:pt idx="69">
                  <c:v>294</c:v>
                </c:pt>
                <c:pt idx="70">
                  <c:v>285</c:v>
                </c:pt>
                <c:pt idx="71">
                  <c:v>282</c:v>
                </c:pt>
                <c:pt idx="72">
                  <c:v>283</c:v>
                </c:pt>
                <c:pt idx="73">
                  <c:v>307</c:v>
                </c:pt>
                <c:pt idx="74">
                  <c:v>289</c:v>
                </c:pt>
                <c:pt idx="75">
                  <c:v>289</c:v>
                </c:pt>
                <c:pt idx="76">
                  <c:v>293</c:v>
                </c:pt>
                <c:pt idx="77">
                  <c:v>294</c:v>
                </c:pt>
                <c:pt idx="78">
                  <c:v>293</c:v>
                </c:pt>
                <c:pt idx="79">
                  <c:v>298</c:v>
                </c:pt>
                <c:pt idx="80">
                  <c:v>305</c:v>
                </c:pt>
                <c:pt idx="81">
                  <c:v>302</c:v>
                </c:pt>
                <c:pt idx="82">
                  <c:v>326</c:v>
                </c:pt>
                <c:pt idx="83">
                  <c:v>306</c:v>
                </c:pt>
                <c:pt idx="84">
                  <c:v>311</c:v>
                </c:pt>
                <c:pt idx="85">
                  <c:v>312</c:v>
                </c:pt>
                <c:pt idx="86">
                  <c:v>312</c:v>
                </c:pt>
                <c:pt idx="87">
                  <c:v>311</c:v>
                </c:pt>
                <c:pt idx="88">
                  <c:v>308</c:v>
                </c:pt>
                <c:pt idx="89">
                  <c:v>312</c:v>
                </c:pt>
                <c:pt idx="90">
                  <c:v>325</c:v>
                </c:pt>
                <c:pt idx="91">
                  <c:v>312</c:v>
                </c:pt>
                <c:pt idx="92">
                  <c:v>313</c:v>
                </c:pt>
                <c:pt idx="93">
                  <c:v>318</c:v>
                </c:pt>
                <c:pt idx="94">
                  <c:v>312</c:v>
                </c:pt>
                <c:pt idx="95">
                  <c:v>321</c:v>
                </c:pt>
                <c:pt idx="96">
                  <c:v>320</c:v>
                </c:pt>
                <c:pt idx="97">
                  <c:v>328</c:v>
                </c:pt>
                <c:pt idx="98">
                  <c:v>316</c:v>
                </c:pt>
                <c:pt idx="99">
                  <c:v>329</c:v>
                </c:pt>
                <c:pt idx="100">
                  <c:v>336</c:v>
                </c:pt>
                <c:pt idx="101">
                  <c:v>333</c:v>
                </c:pt>
                <c:pt idx="102">
                  <c:v>324</c:v>
                </c:pt>
                <c:pt idx="103">
                  <c:v>331</c:v>
                </c:pt>
                <c:pt idx="104">
                  <c:v>331</c:v>
                </c:pt>
                <c:pt idx="105">
                  <c:v>328</c:v>
                </c:pt>
                <c:pt idx="106">
                  <c:v>326</c:v>
                </c:pt>
                <c:pt idx="107">
                  <c:v>334</c:v>
                </c:pt>
                <c:pt idx="108">
                  <c:v>328</c:v>
                </c:pt>
                <c:pt idx="109">
                  <c:v>345</c:v>
                </c:pt>
                <c:pt idx="110">
                  <c:v>349</c:v>
                </c:pt>
                <c:pt idx="111">
                  <c:v>333</c:v>
                </c:pt>
                <c:pt idx="112">
                  <c:v>336</c:v>
                </c:pt>
                <c:pt idx="113">
                  <c:v>350</c:v>
                </c:pt>
                <c:pt idx="114">
                  <c:v>332</c:v>
                </c:pt>
                <c:pt idx="115">
                  <c:v>341</c:v>
                </c:pt>
                <c:pt idx="116">
                  <c:v>337</c:v>
                </c:pt>
                <c:pt idx="117">
                  <c:v>333</c:v>
                </c:pt>
                <c:pt idx="118">
                  <c:v>339</c:v>
                </c:pt>
                <c:pt idx="119">
                  <c:v>339</c:v>
                </c:pt>
                <c:pt idx="120">
                  <c:v>343</c:v>
                </c:pt>
                <c:pt idx="121">
                  <c:v>345</c:v>
                </c:pt>
                <c:pt idx="122">
                  <c:v>337</c:v>
                </c:pt>
                <c:pt idx="123">
                  <c:v>342</c:v>
                </c:pt>
                <c:pt idx="124">
                  <c:v>336</c:v>
                </c:pt>
                <c:pt idx="125">
                  <c:v>339</c:v>
                </c:pt>
                <c:pt idx="126">
                  <c:v>343</c:v>
                </c:pt>
                <c:pt idx="127">
                  <c:v>345</c:v>
                </c:pt>
                <c:pt idx="128">
                  <c:v>359</c:v>
                </c:pt>
                <c:pt idx="129">
                  <c:v>348</c:v>
                </c:pt>
                <c:pt idx="130">
                  <c:v>348</c:v>
                </c:pt>
                <c:pt idx="131">
                  <c:v>347</c:v>
                </c:pt>
                <c:pt idx="132">
                  <c:v>348</c:v>
                </c:pt>
                <c:pt idx="133">
                  <c:v>362</c:v>
                </c:pt>
                <c:pt idx="134">
                  <c:v>394</c:v>
                </c:pt>
                <c:pt idx="135">
                  <c:v>354</c:v>
                </c:pt>
                <c:pt idx="136">
                  <c:v>358</c:v>
                </c:pt>
                <c:pt idx="137">
                  <c:v>364</c:v>
                </c:pt>
                <c:pt idx="138">
                  <c:v>389</c:v>
                </c:pt>
                <c:pt idx="139">
                  <c:v>365</c:v>
                </c:pt>
                <c:pt idx="140">
                  <c:v>369</c:v>
                </c:pt>
                <c:pt idx="141">
                  <c:v>365</c:v>
                </c:pt>
                <c:pt idx="142">
                  <c:v>406</c:v>
                </c:pt>
                <c:pt idx="143">
                  <c:v>365</c:v>
                </c:pt>
                <c:pt idx="144">
                  <c:v>376</c:v>
                </c:pt>
                <c:pt idx="145">
                  <c:v>373</c:v>
                </c:pt>
                <c:pt idx="146">
                  <c:v>378</c:v>
                </c:pt>
                <c:pt idx="147">
                  <c:v>381</c:v>
                </c:pt>
                <c:pt idx="148">
                  <c:v>381</c:v>
                </c:pt>
                <c:pt idx="149">
                  <c:v>383</c:v>
                </c:pt>
                <c:pt idx="150">
                  <c:v>384</c:v>
                </c:pt>
                <c:pt idx="151">
                  <c:v>393</c:v>
                </c:pt>
                <c:pt idx="152">
                  <c:v>390</c:v>
                </c:pt>
                <c:pt idx="153">
                  <c:v>392</c:v>
                </c:pt>
                <c:pt idx="154">
                  <c:v>390</c:v>
                </c:pt>
                <c:pt idx="155">
                  <c:v>410</c:v>
                </c:pt>
                <c:pt idx="156">
                  <c:v>415</c:v>
                </c:pt>
                <c:pt idx="157">
                  <c:v>424</c:v>
                </c:pt>
                <c:pt idx="158">
                  <c:v>421</c:v>
                </c:pt>
                <c:pt idx="159">
                  <c:v>423</c:v>
                </c:pt>
                <c:pt idx="160">
                  <c:v>423</c:v>
                </c:pt>
                <c:pt idx="161">
                  <c:v>430</c:v>
                </c:pt>
                <c:pt idx="162">
                  <c:v>428</c:v>
                </c:pt>
                <c:pt idx="163">
                  <c:v>428</c:v>
                </c:pt>
                <c:pt idx="164">
                  <c:v>431</c:v>
                </c:pt>
                <c:pt idx="165">
                  <c:v>434</c:v>
                </c:pt>
                <c:pt idx="166">
                  <c:v>440</c:v>
                </c:pt>
                <c:pt idx="167">
                  <c:v>446</c:v>
                </c:pt>
                <c:pt idx="168">
                  <c:v>450</c:v>
                </c:pt>
                <c:pt idx="169">
                  <c:v>488</c:v>
                </c:pt>
                <c:pt idx="170">
                  <c:v>482</c:v>
                </c:pt>
                <c:pt idx="171">
                  <c:v>494</c:v>
                </c:pt>
                <c:pt idx="172">
                  <c:v>515</c:v>
                </c:pt>
                <c:pt idx="173">
                  <c:v>499</c:v>
                </c:pt>
                <c:pt idx="174">
                  <c:v>499</c:v>
                </c:pt>
                <c:pt idx="175">
                  <c:v>502</c:v>
                </c:pt>
                <c:pt idx="176">
                  <c:v>503</c:v>
                </c:pt>
                <c:pt idx="177">
                  <c:v>518</c:v>
                </c:pt>
                <c:pt idx="178">
                  <c:v>521</c:v>
                </c:pt>
                <c:pt idx="179">
                  <c:v>538</c:v>
                </c:pt>
                <c:pt idx="180">
                  <c:v>547</c:v>
                </c:pt>
                <c:pt idx="181">
                  <c:v>550</c:v>
                </c:pt>
                <c:pt idx="182">
                  <c:v>554</c:v>
                </c:pt>
                <c:pt idx="183">
                  <c:v>561</c:v>
                </c:pt>
                <c:pt idx="184">
                  <c:v>556</c:v>
                </c:pt>
                <c:pt idx="185">
                  <c:v>562</c:v>
                </c:pt>
                <c:pt idx="186">
                  <c:v>566</c:v>
                </c:pt>
                <c:pt idx="187">
                  <c:v>563</c:v>
                </c:pt>
                <c:pt idx="188">
                  <c:v>566</c:v>
                </c:pt>
                <c:pt idx="189">
                  <c:v>570</c:v>
                </c:pt>
                <c:pt idx="190">
                  <c:v>572</c:v>
                </c:pt>
                <c:pt idx="191">
                  <c:v>571</c:v>
                </c:pt>
                <c:pt idx="192">
                  <c:v>572</c:v>
                </c:pt>
                <c:pt idx="193">
                  <c:v>576</c:v>
                </c:pt>
                <c:pt idx="194">
                  <c:v>585</c:v>
                </c:pt>
                <c:pt idx="195">
                  <c:v>588</c:v>
                </c:pt>
                <c:pt idx="196">
                  <c:v>593</c:v>
                </c:pt>
                <c:pt idx="197">
                  <c:v>595</c:v>
                </c:pt>
                <c:pt idx="198">
                  <c:v>592</c:v>
                </c:pt>
                <c:pt idx="199">
                  <c:v>592</c:v>
                </c:pt>
                <c:pt idx="200">
                  <c:v>590</c:v>
                </c:pt>
                <c:pt idx="201">
                  <c:v>597</c:v>
                </c:pt>
                <c:pt idx="202">
                  <c:v>610</c:v>
                </c:pt>
                <c:pt idx="203">
                  <c:v>604</c:v>
                </c:pt>
                <c:pt idx="204">
                  <c:v>635</c:v>
                </c:pt>
                <c:pt idx="205">
                  <c:v>621</c:v>
                </c:pt>
                <c:pt idx="206">
                  <c:v>621</c:v>
                </c:pt>
                <c:pt idx="207">
                  <c:v>620</c:v>
                </c:pt>
                <c:pt idx="208">
                  <c:v>619</c:v>
                </c:pt>
                <c:pt idx="209">
                  <c:v>625</c:v>
                </c:pt>
                <c:pt idx="210">
                  <c:v>625</c:v>
                </c:pt>
                <c:pt idx="211">
                  <c:v>618</c:v>
                </c:pt>
                <c:pt idx="212">
                  <c:v>620</c:v>
                </c:pt>
                <c:pt idx="213">
                  <c:v>622</c:v>
                </c:pt>
                <c:pt idx="214">
                  <c:v>622</c:v>
                </c:pt>
                <c:pt idx="215">
                  <c:v>626</c:v>
                </c:pt>
                <c:pt idx="216">
                  <c:v>622</c:v>
                </c:pt>
                <c:pt idx="217">
                  <c:v>631</c:v>
                </c:pt>
                <c:pt idx="218">
                  <c:v>631</c:v>
                </c:pt>
                <c:pt idx="219">
                  <c:v>634</c:v>
                </c:pt>
                <c:pt idx="220">
                  <c:v>633</c:v>
                </c:pt>
                <c:pt idx="221">
                  <c:v>637</c:v>
                </c:pt>
                <c:pt idx="222">
                  <c:v>646</c:v>
                </c:pt>
                <c:pt idx="223">
                  <c:v>644</c:v>
                </c:pt>
                <c:pt idx="224">
                  <c:v>641</c:v>
                </c:pt>
                <c:pt idx="225">
                  <c:v>644</c:v>
                </c:pt>
                <c:pt idx="226">
                  <c:v>652</c:v>
                </c:pt>
                <c:pt idx="227">
                  <c:v>658</c:v>
                </c:pt>
                <c:pt idx="228">
                  <c:v>653</c:v>
                </c:pt>
                <c:pt idx="229">
                  <c:v>670</c:v>
                </c:pt>
                <c:pt idx="230">
                  <c:v>688</c:v>
                </c:pt>
                <c:pt idx="231">
                  <c:v>700</c:v>
                </c:pt>
                <c:pt idx="232">
                  <c:v>702</c:v>
                </c:pt>
                <c:pt idx="233">
                  <c:v>741</c:v>
                </c:pt>
                <c:pt idx="234">
                  <c:v>739</c:v>
                </c:pt>
                <c:pt idx="235">
                  <c:v>748</c:v>
                </c:pt>
                <c:pt idx="236">
                  <c:v>750</c:v>
                </c:pt>
                <c:pt idx="237">
                  <c:v>744</c:v>
                </c:pt>
                <c:pt idx="238">
                  <c:v>758</c:v>
                </c:pt>
                <c:pt idx="239">
                  <c:v>755</c:v>
                </c:pt>
                <c:pt idx="240">
                  <c:v>756</c:v>
                </c:pt>
                <c:pt idx="241">
                  <c:v>768</c:v>
                </c:pt>
                <c:pt idx="242">
                  <c:v>775</c:v>
                </c:pt>
                <c:pt idx="243">
                  <c:v>774</c:v>
                </c:pt>
                <c:pt idx="244">
                  <c:v>777</c:v>
                </c:pt>
                <c:pt idx="245">
                  <c:v>778</c:v>
                </c:pt>
                <c:pt idx="246">
                  <c:v>774</c:v>
                </c:pt>
                <c:pt idx="247">
                  <c:v>773</c:v>
                </c:pt>
                <c:pt idx="248">
                  <c:v>773</c:v>
                </c:pt>
                <c:pt idx="249">
                  <c:v>779</c:v>
                </c:pt>
                <c:pt idx="250">
                  <c:v>776</c:v>
                </c:pt>
                <c:pt idx="251">
                  <c:v>775</c:v>
                </c:pt>
                <c:pt idx="252">
                  <c:v>777</c:v>
                </c:pt>
                <c:pt idx="253">
                  <c:v>781</c:v>
                </c:pt>
                <c:pt idx="254">
                  <c:v>775</c:v>
                </c:pt>
                <c:pt idx="255">
                  <c:v>775</c:v>
                </c:pt>
                <c:pt idx="256">
                  <c:v>778</c:v>
                </c:pt>
                <c:pt idx="257">
                  <c:v>793</c:v>
                </c:pt>
                <c:pt idx="258">
                  <c:v>780</c:v>
                </c:pt>
                <c:pt idx="259">
                  <c:v>778</c:v>
                </c:pt>
                <c:pt idx="260">
                  <c:v>780</c:v>
                </c:pt>
                <c:pt idx="261">
                  <c:v>788</c:v>
                </c:pt>
                <c:pt idx="262">
                  <c:v>780</c:v>
                </c:pt>
                <c:pt idx="263">
                  <c:v>781</c:v>
                </c:pt>
                <c:pt idx="264">
                  <c:v>784</c:v>
                </c:pt>
                <c:pt idx="265">
                  <c:v>788</c:v>
                </c:pt>
                <c:pt idx="266">
                  <c:v>782</c:v>
                </c:pt>
                <c:pt idx="267">
                  <c:v>797</c:v>
                </c:pt>
                <c:pt idx="268">
                  <c:v>796</c:v>
                </c:pt>
                <c:pt idx="269">
                  <c:v>787</c:v>
                </c:pt>
                <c:pt idx="270">
                  <c:v>791</c:v>
                </c:pt>
                <c:pt idx="271">
                  <c:v>803</c:v>
                </c:pt>
                <c:pt idx="272">
                  <c:v>796</c:v>
                </c:pt>
                <c:pt idx="273">
                  <c:v>801</c:v>
                </c:pt>
                <c:pt idx="274">
                  <c:v>805</c:v>
                </c:pt>
                <c:pt idx="275">
                  <c:v>802</c:v>
                </c:pt>
                <c:pt idx="276">
                  <c:v>837</c:v>
                </c:pt>
                <c:pt idx="277">
                  <c:v>805</c:v>
                </c:pt>
                <c:pt idx="278">
                  <c:v>810</c:v>
                </c:pt>
                <c:pt idx="279">
                  <c:v>838</c:v>
                </c:pt>
                <c:pt idx="280">
                  <c:v>819</c:v>
                </c:pt>
                <c:pt idx="281">
                  <c:v>820</c:v>
                </c:pt>
                <c:pt idx="282">
                  <c:v>835</c:v>
                </c:pt>
                <c:pt idx="283">
                  <c:v>843</c:v>
                </c:pt>
                <c:pt idx="284">
                  <c:v>857</c:v>
                </c:pt>
                <c:pt idx="285">
                  <c:v>831</c:v>
                </c:pt>
                <c:pt idx="286">
                  <c:v>837</c:v>
                </c:pt>
                <c:pt idx="287">
                  <c:v>836</c:v>
                </c:pt>
                <c:pt idx="288">
                  <c:v>841</c:v>
                </c:pt>
                <c:pt idx="289">
                  <c:v>843</c:v>
                </c:pt>
                <c:pt idx="290">
                  <c:v>837</c:v>
                </c:pt>
                <c:pt idx="291">
                  <c:v>847</c:v>
                </c:pt>
                <c:pt idx="292">
                  <c:v>857</c:v>
                </c:pt>
                <c:pt idx="293">
                  <c:v>876</c:v>
                </c:pt>
                <c:pt idx="294">
                  <c:v>842</c:v>
                </c:pt>
                <c:pt idx="295">
                  <c:v>843</c:v>
                </c:pt>
                <c:pt idx="296">
                  <c:v>852</c:v>
                </c:pt>
                <c:pt idx="297">
                  <c:v>856</c:v>
                </c:pt>
                <c:pt idx="298">
                  <c:v>867</c:v>
                </c:pt>
                <c:pt idx="299">
                  <c:v>857</c:v>
                </c:pt>
                <c:pt idx="300">
                  <c:v>860</c:v>
                </c:pt>
                <c:pt idx="301">
                  <c:v>863</c:v>
                </c:pt>
                <c:pt idx="302">
                  <c:v>869</c:v>
                </c:pt>
                <c:pt idx="303">
                  <c:v>865</c:v>
                </c:pt>
                <c:pt idx="304">
                  <c:v>865</c:v>
                </c:pt>
                <c:pt idx="305">
                  <c:v>873</c:v>
                </c:pt>
                <c:pt idx="306">
                  <c:v>866</c:v>
                </c:pt>
                <c:pt idx="307">
                  <c:v>871</c:v>
                </c:pt>
                <c:pt idx="308">
                  <c:v>880</c:v>
                </c:pt>
                <c:pt idx="309">
                  <c:v>884</c:v>
                </c:pt>
                <c:pt idx="310">
                  <c:v>887</c:v>
                </c:pt>
                <c:pt idx="311">
                  <c:v>915</c:v>
                </c:pt>
                <c:pt idx="312">
                  <c:v>891</c:v>
                </c:pt>
                <c:pt idx="313">
                  <c:v>901</c:v>
                </c:pt>
                <c:pt idx="314">
                  <c:v>903</c:v>
                </c:pt>
                <c:pt idx="315">
                  <c:v>901</c:v>
                </c:pt>
                <c:pt idx="316">
                  <c:v>907</c:v>
                </c:pt>
                <c:pt idx="317">
                  <c:v>901</c:v>
                </c:pt>
                <c:pt idx="318">
                  <c:v>908</c:v>
                </c:pt>
                <c:pt idx="319">
                  <c:v>925</c:v>
                </c:pt>
                <c:pt idx="320">
                  <c:v>920</c:v>
                </c:pt>
                <c:pt idx="321">
                  <c:v>926</c:v>
                </c:pt>
                <c:pt idx="322">
                  <c:v>942</c:v>
                </c:pt>
                <c:pt idx="323">
                  <c:v>925</c:v>
                </c:pt>
                <c:pt idx="324">
                  <c:v>925</c:v>
                </c:pt>
                <c:pt idx="325">
                  <c:v>924</c:v>
                </c:pt>
                <c:pt idx="326">
                  <c:v>930</c:v>
                </c:pt>
                <c:pt idx="327">
                  <c:v>936</c:v>
                </c:pt>
                <c:pt idx="328">
                  <c:v>939</c:v>
                </c:pt>
                <c:pt idx="329">
                  <c:v>948</c:v>
                </c:pt>
                <c:pt idx="330">
                  <c:v>970</c:v>
                </c:pt>
                <c:pt idx="331">
                  <c:v>950</c:v>
                </c:pt>
                <c:pt idx="332">
                  <c:v>987</c:v>
                </c:pt>
                <c:pt idx="333">
                  <c:v>959</c:v>
                </c:pt>
                <c:pt idx="334">
                  <c:v>980</c:v>
                </c:pt>
                <c:pt idx="335">
                  <c:v>974</c:v>
                </c:pt>
                <c:pt idx="336">
                  <c:v>974</c:v>
                </c:pt>
                <c:pt idx="337">
                  <c:v>987</c:v>
                </c:pt>
                <c:pt idx="338">
                  <c:v>995</c:v>
                </c:pt>
                <c:pt idx="339">
                  <c:v>994</c:v>
                </c:pt>
                <c:pt idx="340">
                  <c:v>1002</c:v>
                </c:pt>
                <c:pt idx="341">
                  <c:v>1001</c:v>
                </c:pt>
                <c:pt idx="342">
                  <c:v>1009</c:v>
                </c:pt>
                <c:pt idx="343">
                  <c:v>1014</c:v>
                </c:pt>
                <c:pt idx="344">
                  <c:v>1017</c:v>
                </c:pt>
                <c:pt idx="345">
                  <c:v>1016</c:v>
                </c:pt>
                <c:pt idx="346">
                  <c:v>1017</c:v>
                </c:pt>
                <c:pt idx="347">
                  <c:v>1017</c:v>
                </c:pt>
                <c:pt idx="348">
                  <c:v>1025</c:v>
                </c:pt>
                <c:pt idx="349">
                  <c:v>1026</c:v>
                </c:pt>
                <c:pt idx="350">
                  <c:v>1021</c:v>
                </c:pt>
                <c:pt idx="351">
                  <c:v>1025</c:v>
                </c:pt>
                <c:pt idx="352">
                  <c:v>1022</c:v>
                </c:pt>
                <c:pt idx="353">
                  <c:v>1025</c:v>
                </c:pt>
                <c:pt idx="354">
                  <c:v>1030</c:v>
                </c:pt>
                <c:pt idx="355">
                  <c:v>1029</c:v>
                </c:pt>
                <c:pt idx="356">
                  <c:v>1031</c:v>
                </c:pt>
                <c:pt idx="357">
                  <c:v>1041</c:v>
                </c:pt>
                <c:pt idx="358">
                  <c:v>1035</c:v>
                </c:pt>
                <c:pt idx="359">
                  <c:v>1045</c:v>
                </c:pt>
                <c:pt idx="360">
                  <c:v>1053</c:v>
                </c:pt>
                <c:pt idx="361">
                  <c:v>1050</c:v>
                </c:pt>
                <c:pt idx="362">
                  <c:v>1047</c:v>
                </c:pt>
                <c:pt idx="363">
                  <c:v>1050</c:v>
                </c:pt>
                <c:pt idx="364">
                  <c:v>1051</c:v>
                </c:pt>
                <c:pt idx="365">
                  <c:v>1064</c:v>
                </c:pt>
                <c:pt idx="366">
                  <c:v>1083</c:v>
                </c:pt>
                <c:pt idx="367">
                  <c:v>1091</c:v>
                </c:pt>
                <c:pt idx="368">
                  <c:v>1085</c:v>
                </c:pt>
                <c:pt idx="369">
                  <c:v>1084</c:v>
                </c:pt>
                <c:pt idx="370">
                  <c:v>1084</c:v>
                </c:pt>
                <c:pt idx="371">
                  <c:v>1090</c:v>
                </c:pt>
                <c:pt idx="372">
                  <c:v>1088</c:v>
                </c:pt>
                <c:pt idx="373">
                  <c:v>1089</c:v>
                </c:pt>
                <c:pt idx="374">
                  <c:v>1086</c:v>
                </c:pt>
                <c:pt idx="375">
                  <c:v>1088</c:v>
                </c:pt>
                <c:pt idx="376">
                  <c:v>1099</c:v>
                </c:pt>
                <c:pt idx="377">
                  <c:v>1103</c:v>
                </c:pt>
                <c:pt idx="378">
                  <c:v>1102</c:v>
                </c:pt>
                <c:pt idx="379">
                  <c:v>1111</c:v>
                </c:pt>
                <c:pt idx="380">
                  <c:v>1119</c:v>
                </c:pt>
                <c:pt idx="381">
                  <c:v>1112</c:v>
                </c:pt>
                <c:pt idx="382">
                  <c:v>1125</c:v>
                </c:pt>
                <c:pt idx="383">
                  <c:v>1139</c:v>
                </c:pt>
                <c:pt idx="384">
                  <c:v>1138</c:v>
                </c:pt>
                <c:pt idx="385">
                  <c:v>1137</c:v>
                </c:pt>
                <c:pt idx="386">
                  <c:v>1137</c:v>
                </c:pt>
                <c:pt idx="387">
                  <c:v>1142</c:v>
                </c:pt>
                <c:pt idx="388">
                  <c:v>1146</c:v>
                </c:pt>
                <c:pt idx="389">
                  <c:v>1141</c:v>
                </c:pt>
                <c:pt idx="390">
                  <c:v>1150</c:v>
                </c:pt>
                <c:pt idx="391">
                  <c:v>1159</c:v>
                </c:pt>
                <c:pt idx="392">
                  <c:v>1160</c:v>
                </c:pt>
                <c:pt idx="393">
                  <c:v>1160</c:v>
                </c:pt>
                <c:pt idx="394">
                  <c:v>1163</c:v>
                </c:pt>
                <c:pt idx="395">
                  <c:v>1165</c:v>
                </c:pt>
                <c:pt idx="396">
                  <c:v>1165</c:v>
                </c:pt>
                <c:pt idx="397">
                  <c:v>1167</c:v>
                </c:pt>
                <c:pt idx="398">
                  <c:v>1167</c:v>
                </c:pt>
                <c:pt idx="399">
                  <c:v>1168</c:v>
                </c:pt>
                <c:pt idx="400">
                  <c:v>1168</c:v>
                </c:pt>
                <c:pt idx="401">
                  <c:v>1172</c:v>
                </c:pt>
                <c:pt idx="402">
                  <c:v>1170</c:v>
                </c:pt>
                <c:pt idx="403">
                  <c:v>1169</c:v>
                </c:pt>
                <c:pt idx="404">
                  <c:v>1173</c:v>
                </c:pt>
                <c:pt idx="405">
                  <c:v>1180</c:v>
                </c:pt>
                <c:pt idx="406">
                  <c:v>1190</c:v>
                </c:pt>
                <c:pt idx="407">
                  <c:v>1186</c:v>
                </c:pt>
                <c:pt idx="408">
                  <c:v>1185</c:v>
                </c:pt>
                <c:pt idx="409">
                  <c:v>1179</c:v>
                </c:pt>
                <c:pt idx="410">
                  <c:v>1183</c:v>
                </c:pt>
                <c:pt idx="411">
                  <c:v>1182</c:v>
                </c:pt>
                <c:pt idx="412">
                  <c:v>1182</c:v>
                </c:pt>
                <c:pt idx="413">
                  <c:v>1182</c:v>
                </c:pt>
                <c:pt idx="414">
                  <c:v>1185</c:v>
                </c:pt>
                <c:pt idx="415">
                  <c:v>1182</c:v>
                </c:pt>
                <c:pt idx="416">
                  <c:v>1184</c:v>
                </c:pt>
                <c:pt idx="417">
                  <c:v>1210</c:v>
                </c:pt>
                <c:pt idx="418">
                  <c:v>1188</c:v>
                </c:pt>
                <c:pt idx="419">
                  <c:v>1191</c:v>
                </c:pt>
                <c:pt idx="420">
                  <c:v>1196</c:v>
                </c:pt>
                <c:pt idx="421">
                  <c:v>1194</c:v>
                </c:pt>
                <c:pt idx="422">
                  <c:v>1194</c:v>
                </c:pt>
                <c:pt idx="423">
                  <c:v>1200</c:v>
                </c:pt>
                <c:pt idx="424">
                  <c:v>1203</c:v>
                </c:pt>
                <c:pt idx="425">
                  <c:v>1212</c:v>
                </c:pt>
                <c:pt idx="426">
                  <c:v>1211</c:v>
                </c:pt>
                <c:pt idx="427">
                  <c:v>1218</c:v>
                </c:pt>
                <c:pt idx="428">
                  <c:v>1218</c:v>
                </c:pt>
                <c:pt idx="429">
                  <c:v>1214</c:v>
                </c:pt>
                <c:pt idx="430">
                  <c:v>1215</c:v>
                </c:pt>
                <c:pt idx="431">
                  <c:v>1216</c:v>
                </c:pt>
                <c:pt idx="432">
                  <c:v>1214</c:v>
                </c:pt>
                <c:pt idx="433">
                  <c:v>1215</c:v>
                </c:pt>
                <c:pt idx="434">
                  <c:v>1219</c:v>
                </c:pt>
                <c:pt idx="435">
                  <c:v>1214</c:v>
                </c:pt>
                <c:pt idx="436">
                  <c:v>1217</c:v>
                </c:pt>
                <c:pt idx="437">
                  <c:v>1225</c:v>
                </c:pt>
                <c:pt idx="438">
                  <c:v>1217</c:v>
                </c:pt>
                <c:pt idx="439">
                  <c:v>1219</c:v>
                </c:pt>
                <c:pt idx="440">
                  <c:v>1222</c:v>
                </c:pt>
                <c:pt idx="441">
                  <c:v>1219</c:v>
                </c:pt>
                <c:pt idx="442">
                  <c:v>1225</c:v>
                </c:pt>
                <c:pt idx="443">
                  <c:v>1233</c:v>
                </c:pt>
                <c:pt idx="444">
                  <c:v>1237</c:v>
                </c:pt>
                <c:pt idx="445">
                  <c:v>1245</c:v>
                </c:pt>
                <c:pt idx="446">
                  <c:v>1238</c:v>
                </c:pt>
                <c:pt idx="447">
                  <c:v>1241</c:v>
                </c:pt>
                <c:pt idx="448">
                  <c:v>1237</c:v>
                </c:pt>
                <c:pt idx="449">
                  <c:v>1238</c:v>
                </c:pt>
                <c:pt idx="450">
                  <c:v>1239</c:v>
                </c:pt>
                <c:pt idx="451">
                  <c:v>1240</c:v>
                </c:pt>
                <c:pt idx="452">
                  <c:v>1239</c:v>
                </c:pt>
                <c:pt idx="453">
                  <c:v>1241</c:v>
                </c:pt>
                <c:pt idx="454">
                  <c:v>1241</c:v>
                </c:pt>
                <c:pt idx="455">
                  <c:v>1245</c:v>
                </c:pt>
                <c:pt idx="456">
                  <c:v>1249</c:v>
                </c:pt>
                <c:pt idx="457">
                  <c:v>1248</c:v>
                </c:pt>
                <c:pt idx="458">
                  <c:v>1274</c:v>
                </c:pt>
                <c:pt idx="459">
                  <c:v>1284</c:v>
                </c:pt>
                <c:pt idx="460">
                  <c:v>1297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404800"/>
        <c:axId val="203406720"/>
      </c:scatterChart>
      <c:valAx>
        <c:axId val="203404800"/>
        <c:scaling>
          <c:orientation val="minMax"/>
          <c:max val="4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/>
                  <a:t>Distância da foz (km)</a:t>
                </a:r>
              </a:p>
            </c:rich>
          </c:tx>
          <c:layout>
            <c:manualLayout>
              <c:xMode val="edge"/>
              <c:yMode val="edge"/>
              <c:x val="0.37846181525696387"/>
              <c:y val="0.90180840664711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406720"/>
        <c:crosses val="autoZero"/>
        <c:crossBetween val="midCat"/>
        <c:majorUnit val="100"/>
        <c:minorUnit val="5"/>
      </c:valAx>
      <c:valAx>
        <c:axId val="20340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>
                    <a:solidFill>
                      <a:sysClr val="windowText" lastClr="000000"/>
                    </a:solidFill>
                  </a:rPr>
                  <a:t>Cota (m)</a:t>
                </a:r>
              </a:p>
            </c:rich>
          </c:tx>
          <c:layout>
            <c:manualLayout>
              <c:xMode val="edge"/>
              <c:yMode val="edge"/>
              <c:x val="1.4173835125448028E-2"/>
              <c:y val="0.1751868055555555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34048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17669968673272"/>
          <c:y val="6.6964324990102492E-2"/>
          <c:w val="0.74101684870036411"/>
          <c:h val="0.606195138888888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PERFIS_RIO_PRINCIPAL!$AE$1</c:f>
              <c:strCache>
                <c:ptCount val="1"/>
                <c:pt idx="0">
                  <c:v>Rio Cubatão do Sul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Plan5!$A$407:$A$462</c:f>
              <c:numCache>
                <c:formatCode>General</c:formatCode>
                <c:ptCount val="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7</c:v>
                </c:pt>
                <c:pt idx="6">
                  <c:v>8</c:v>
                </c:pt>
                <c:pt idx="7">
                  <c:v>13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35</c:v>
                </c:pt>
                <c:pt idx="25">
                  <c:v>36</c:v>
                </c:pt>
                <c:pt idx="26">
                  <c:v>37</c:v>
                </c:pt>
                <c:pt idx="27">
                  <c:v>38</c:v>
                </c:pt>
                <c:pt idx="28">
                  <c:v>39</c:v>
                </c:pt>
                <c:pt idx="29">
                  <c:v>40</c:v>
                </c:pt>
                <c:pt idx="30">
                  <c:v>41</c:v>
                </c:pt>
                <c:pt idx="31">
                  <c:v>42</c:v>
                </c:pt>
                <c:pt idx="32">
                  <c:v>43</c:v>
                </c:pt>
                <c:pt idx="33">
                  <c:v>44</c:v>
                </c:pt>
                <c:pt idx="34">
                  <c:v>45</c:v>
                </c:pt>
                <c:pt idx="35">
                  <c:v>47</c:v>
                </c:pt>
                <c:pt idx="36">
                  <c:v>50</c:v>
                </c:pt>
                <c:pt idx="37">
                  <c:v>51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  <c:pt idx="49">
                  <c:v>64</c:v>
                </c:pt>
                <c:pt idx="50">
                  <c:v>65</c:v>
                </c:pt>
                <c:pt idx="51">
                  <c:v>66</c:v>
                </c:pt>
                <c:pt idx="52">
                  <c:v>67</c:v>
                </c:pt>
                <c:pt idx="53">
                  <c:v>68</c:v>
                </c:pt>
                <c:pt idx="54">
                  <c:v>69</c:v>
                </c:pt>
                <c:pt idx="55">
                  <c:v>69.915000000000006</c:v>
                </c:pt>
              </c:numCache>
            </c:numRef>
          </c:xVal>
          <c:yVal>
            <c:numRef>
              <c:f>Plan5!$B$407:$B$462</c:f>
              <c:numCache>
                <c:formatCode>General</c:formatCode>
                <c:ptCount val="56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  <c:pt idx="6">
                  <c:v>11</c:v>
                </c:pt>
                <c:pt idx="7">
                  <c:v>13</c:v>
                </c:pt>
                <c:pt idx="8">
                  <c:v>13</c:v>
                </c:pt>
                <c:pt idx="9">
                  <c:v>15</c:v>
                </c:pt>
                <c:pt idx="10">
                  <c:v>18</c:v>
                </c:pt>
                <c:pt idx="11">
                  <c:v>18</c:v>
                </c:pt>
                <c:pt idx="12">
                  <c:v>37</c:v>
                </c:pt>
                <c:pt idx="13">
                  <c:v>49</c:v>
                </c:pt>
                <c:pt idx="14">
                  <c:v>57</c:v>
                </c:pt>
                <c:pt idx="15">
                  <c:v>58</c:v>
                </c:pt>
                <c:pt idx="16">
                  <c:v>63</c:v>
                </c:pt>
                <c:pt idx="17">
                  <c:v>74</c:v>
                </c:pt>
                <c:pt idx="18">
                  <c:v>105</c:v>
                </c:pt>
                <c:pt idx="19">
                  <c:v>124</c:v>
                </c:pt>
                <c:pt idx="20">
                  <c:v>162</c:v>
                </c:pt>
                <c:pt idx="21">
                  <c:v>163</c:v>
                </c:pt>
                <c:pt idx="22">
                  <c:v>171</c:v>
                </c:pt>
                <c:pt idx="23">
                  <c:v>171</c:v>
                </c:pt>
                <c:pt idx="24">
                  <c:v>173</c:v>
                </c:pt>
                <c:pt idx="25">
                  <c:v>173</c:v>
                </c:pt>
                <c:pt idx="26">
                  <c:v>184</c:v>
                </c:pt>
                <c:pt idx="27">
                  <c:v>186</c:v>
                </c:pt>
                <c:pt idx="28">
                  <c:v>190</c:v>
                </c:pt>
                <c:pt idx="29">
                  <c:v>190</c:v>
                </c:pt>
                <c:pt idx="30">
                  <c:v>194</c:v>
                </c:pt>
                <c:pt idx="31">
                  <c:v>201</c:v>
                </c:pt>
                <c:pt idx="32">
                  <c:v>209</c:v>
                </c:pt>
                <c:pt idx="33">
                  <c:v>214</c:v>
                </c:pt>
                <c:pt idx="34">
                  <c:v>227</c:v>
                </c:pt>
                <c:pt idx="35">
                  <c:v>255</c:v>
                </c:pt>
                <c:pt idx="36">
                  <c:v>260</c:v>
                </c:pt>
                <c:pt idx="37">
                  <c:v>281</c:v>
                </c:pt>
                <c:pt idx="38">
                  <c:v>306</c:v>
                </c:pt>
                <c:pt idx="39">
                  <c:v>332</c:v>
                </c:pt>
                <c:pt idx="40">
                  <c:v>342</c:v>
                </c:pt>
                <c:pt idx="41">
                  <c:v>369</c:v>
                </c:pt>
                <c:pt idx="42">
                  <c:v>391</c:v>
                </c:pt>
                <c:pt idx="43">
                  <c:v>417</c:v>
                </c:pt>
                <c:pt idx="44">
                  <c:v>446</c:v>
                </c:pt>
                <c:pt idx="45">
                  <c:v>463</c:v>
                </c:pt>
                <c:pt idx="46">
                  <c:v>469</c:v>
                </c:pt>
                <c:pt idx="47">
                  <c:v>509</c:v>
                </c:pt>
                <c:pt idx="48">
                  <c:v>589</c:v>
                </c:pt>
                <c:pt idx="49">
                  <c:v>651</c:v>
                </c:pt>
                <c:pt idx="50">
                  <c:v>726</c:v>
                </c:pt>
                <c:pt idx="51">
                  <c:v>736</c:v>
                </c:pt>
                <c:pt idx="52">
                  <c:v>796</c:v>
                </c:pt>
                <c:pt idx="53">
                  <c:v>830</c:v>
                </c:pt>
                <c:pt idx="54">
                  <c:v>919</c:v>
                </c:pt>
                <c:pt idx="55">
                  <c:v>1007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340096"/>
        <c:axId val="212354560"/>
      </c:scatterChart>
      <c:valAx>
        <c:axId val="212340096"/>
        <c:scaling>
          <c:orientation val="minMax"/>
          <c:max val="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pt-BR" sz="14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Distância da foz (km)</a:t>
                </a:r>
              </a:p>
            </c:rich>
          </c:tx>
          <c:layout>
            <c:manualLayout>
              <c:xMode val="edge"/>
              <c:yMode val="edge"/>
              <c:x val="0.37846181525696387"/>
              <c:y val="0.901808406647116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2354560"/>
        <c:crosses val="autoZero"/>
        <c:crossBetween val="midCat"/>
        <c:majorUnit val="10"/>
        <c:minorUnit val="2.5"/>
      </c:valAx>
      <c:valAx>
        <c:axId val="212354560"/>
        <c:scaling>
          <c:orientation val="minMax"/>
          <c:max val="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Cota (m)</a:t>
                </a:r>
              </a:p>
            </c:rich>
          </c:tx>
          <c:layout>
            <c:manualLayout>
              <c:xMode val="edge"/>
              <c:yMode val="edge"/>
              <c:x val="6.5872162485065711E-3"/>
              <c:y val="0.1751868055555555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2340096"/>
        <c:crosses val="autoZero"/>
        <c:crossBetween val="midCat"/>
        <c:majorUnit val="10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3077163013508725"/>
                  <c:y val="2.94657105615868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219435929822404E-3"/>
                  <c:y val="-3.129495563251461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304185086489734E-2"/>
                  <c:y val="4.011767447136373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8505568306095E-3"/>
                  <c:y val="6.613906439458612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244818085770824"/>
                  <c:y val="-1.483305799230680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9611743142828791"/>
                  <c:y val="-9.6237276907727232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'Por RH'!$B$14:$G$14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24106675509129"/>
          <c:y val="2.9561476550258214E-2"/>
          <c:w val="0.86891547607370379"/>
          <c:h val="0.883678638420533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'Por RH'!$B$2</c:f>
              <c:strCache>
                <c:ptCount val="1"/>
                <c:pt idx="0">
                  <c:v>VRU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'Por RH'!$A$3:$A$12</c:f>
              <c:strCache>
                <c:ptCount val="10"/>
                <c:pt idx="0">
                  <c:v>RH1</c:v>
                </c:pt>
                <c:pt idx="1">
                  <c:v>RH2</c:v>
                </c:pt>
                <c:pt idx="2">
                  <c:v>RH3</c:v>
                </c:pt>
                <c:pt idx="3">
                  <c:v>RH4</c:v>
                </c:pt>
                <c:pt idx="4">
                  <c:v>RH5</c:v>
                </c:pt>
                <c:pt idx="5">
                  <c:v>RH6</c:v>
                </c:pt>
                <c:pt idx="6">
                  <c:v>RH7</c:v>
                </c:pt>
                <c:pt idx="7">
                  <c:v>RH8</c:v>
                </c:pt>
                <c:pt idx="8">
                  <c:v>RH9</c:v>
                </c:pt>
                <c:pt idx="9">
                  <c:v>RH10</c:v>
                </c:pt>
              </c:strCache>
            </c:strRef>
          </c:cat>
          <c:val>
            <c:numRef>
              <c:f>'Por RH'!$B$3:$B$12</c:f>
              <c:numCache>
                <c:formatCode>0.000</c:formatCode>
                <c:ptCount val="10"/>
                <c:pt idx="0">
                  <c:v>0.38410803250550962</c:v>
                </c:pt>
                <c:pt idx="1">
                  <c:v>0.97827400000000009</c:v>
                </c:pt>
                <c:pt idx="2">
                  <c:v>0.86556</c:v>
                </c:pt>
                <c:pt idx="3">
                  <c:v>0.99686249999999998</c:v>
                </c:pt>
                <c:pt idx="4">
                  <c:v>0.78295490000000012</c:v>
                </c:pt>
                <c:pt idx="5">
                  <c:v>2.2968310000000001</c:v>
                </c:pt>
                <c:pt idx="6">
                  <c:v>3.4655290000000001</c:v>
                </c:pt>
                <c:pt idx="7">
                  <c:v>3.2410000000000001</c:v>
                </c:pt>
                <c:pt idx="8">
                  <c:v>0.82171440000000018</c:v>
                </c:pt>
                <c:pt idx="9">
                  <c:v>1.245034</c:v>
                </c:pt>
              </c:numCache>
            </c:numRef>
          </c:val>
        </c:ser>
        <c:ser>
          <c:idx val="5"/>
          <c:order val="1"/>
          <c:tx>
            <c:strRef>
              <c:f>'Por RH'!$C$2</c:f>
              <c:strCache>
                <c:ptCount val="1"/>
                <c:pt idx="0">
                  <c:v>VRUF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val>
            <c:numRef>
              <c:f>'Por RH'!$C$3:$C$12</c:f>
              <c:numCache>
                <c:formatCode>0.000</c:formatCode>
                <c:ptCount val="10"/>
                <c:pt idx="0">
                  <c:v>9.7946194058641994E-2</c:v>
                </c:pt>
                <c:pt idx="1">
                  <c:v>0.12263835069444444</c:v>
                </c:pt>
                <c:pt idx="2">
                  <c:v>0.19589382677469136</c:v>
                </c:pt>
                <c:pt idx="3">
                  <c:v>0.15739967052469137</c:v>
                </c:pt>
                <c:pt idx="4">
                  <c:v>9.1539373070987654E-2</c:v>
                </c:pt>
                <c:pt idx="5">
                  <c:v>0.64065332561728394</c:v>
                </c:pt>
                <c:pt idx="6">
                  <c:v>1.8351849575617281</c:v>
                </c:pt>
                <c:pt idx="7">
                  <c:v>2.71</c:v>
                </c:pt>
                <c:pt idx="8">
                  <c:v>0.15552174305555555</c:v>
                </c:pt>
                <c:pt idx="9">
                  <c:v>0.16197651929012347</c:v>
                </c:pt>
              </c:numCache>
            </c:numRef>
          </c:val>
        </c:ser>
        <c:ser>
          <c:idx val="1"/>
          <c:order val="2"/>
          <c:tx>
            <c:strRef>
              <c:f>'Por RH'!$D$2</c:f>
              <c:strCache>
                <c:ptCount val="1"/>
                <c:pt idx="0">
                  <c:v>VRR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'Por RH'!$A$3:$A$12</c:f>
              <c:strCache>
                <c:ptCount val="10"/>
                <c:pt idx="0">
                  <c:v>RH1</c:v>
                </c:pt>
                <c:pt idx="1">
                  <c:v>RH2</c:v>
                </c:pt>
                <c:pt idx="2">
                  <c:v>RH3</c:v>
                </c:pt>
                <c:pt idx="3">
                  <c:v>RH4</c:v>
                </c:pt>
                <c:pt idx="4">
                  <c:v>RH5</c:v>
                </c:pt>
                <c:pt idx="5">
                  <c:v>RH6</c:v>
                </c:pt>
                <c:pt idx="6">
                  <c:v>RH7</c:v>
                </c:pt>
                <c:pt idx="7">
                  <c:v>RH8</c:v>
                </c:pt>
                <c:pt idx="8">
                  <c:v>RH9</c:v>
                </c:pt>
                <c:pt idx="9">
                  <c:v>RH10</c:v>
                </c:pt>
              </c:strCache>
            </c:strRef>
          </c:cat>
          <c:val>
            <c:numRef>
              <c:f>'Por RH'!$D$3:$D$12</c:f>
              <c:numCache>
                <c:formatCode>0.000</c:formatCode>
                <c:ptCount val="10"/>
                <c:pt idx="0">
                  <c:v>0.11937268518518518</c:v>
                </c:pt>
                <c:pt idx="1">
                  <c:v>0.15733796296296296</c:v>
                </c:pt>
                <c:pt idx="2">
                  <c:v>0.10672106481481482</c:v>
                </c:pt>
                <c:pt idx="3">
                  <c:v>8.9961805555555552E-2</c:v>
                </c:pt>
                <c:pt idx="4">
                  <c:v>9.1554398148148142E-2</c:v>
                </c:pt>
                <c:pt idx="5">
                  <c:v>6.990972222222222E-2</c:v>
                </c:pt>
                <c:pt idx="6">
                  <c:v>0.23764351851851853</c:v>
                </c:pt>
                <c:pt idx="7">
                  <c:v>8.1000000000000003E-2</c:v>
                </c:pt>
                <c:pt idx="8">
                  <c:v>9.7412037037037033E-2</c:v>
                </c:pt>
                <c:pt idx="9">
                  <c:v>0.10513657407407408</c:v>
                </c:pt>
              </c:numCache>
            </c:numRef>
          </c:val>
        </c:ser>
        <c:ser>
          <c:idx val="2"/>
          <c:order val="3"/>
          <c:tx>
            <c:strRef>
              <c:f>'Por RH'!$E$2</c:f>
              <c:strCache>
                <c:ptCount val="1"/>
                <c:pt idx="0">
                  <c:v>VRA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'Por RH'!$A$3:$A$12</c:f>
              <c:strCache>
                <c:ptCount val="10"/>
                <c:pt idx="0">
                  <c:v>RH1</c:v>
                </c:pt>
                <c:pt idx="1">
                  <c:v>RH2</c:v>
                </c:pt>
                <c:pt idx="2">
                  <c:v>RH3</c:v>
                </c:pt>
                <c:pt idx="3">
                  <c:v>RH4</c:v>
                </c:pt>
                <c:pt idx="4">
                  <c:v>RH5</c:v>
                </c:pt>
                <c:pt idx="5">
                  <c:v>RH6</c:v>
                </c:pt>
                <c:pt idx="6">
                  <c:v>RH7</c:v>
                </c:pt>
                <c:pt idx="7">
                  <c:v>RH8</c:v>
                </c:pt>
                <c:pt idx="8">
                  <c:v>RH9</c:v>
                </c:pt>
                <c:pt idx="9">
                  <c:v>RH10</c:v>
                </c:pt>
              </c:strCache>
            </c:strRef>
          </c:cat>
          <c:val>
            <c:numRef>
              <c:f>'Por RH'!$E$3:$E$12</c:f>
              <c:numCache>
                <c:formatCode>0.000</c:formatCode>
                <c:ptCount val="10"/>
                <c:pt idx="0">
                  <c:v>0.54892752546296297</c:v>
                </c:pt>
                <c:pt idx="1">
                  <c:v>0.72558897916666665</c:v>
                </c:pt>
                <c:pt idx="2">
                  <c:v>0.56424473379629625</c:v>
                </c:pt>
                <c:pt idx="3">
                  <c:v>0.506881386574074</c:v>
                </c:pt>
                <c:pt idx="4">
                  <c:v>0.16405193287037037</c:v>
                </c:pt>
                <c:pt idx="5">
                  <c:v>4.4775814814814817E-2</c:v>
                </c:pt>
                <c:pt idx="6">
                  <c:v>0.35754000462962959</c:v>
                </c:pt>
                <c:pt idx="7">
                  <c:v>0.10100000000000001</c:v>
                </c:pt>
                <c:pt idx="8">
                  <c:v>0.30321089583333333</c:v>
                </c:pt>
                <c:pt idx="9">
                  <c:v>0.15049317824074074</c:v>
                </c:pt>
              </c:numCache>
            </c:numRef>
          </c:val>
        </c:ser>
        <c:ser>
          <c:idx val="3"/>
          <c:order val="4"/>
          <c:tx>
            <c:strRef>
              <c:f>'Por RH'!$F$2</c:f>
              <c:strCache>
                <c:ptCount val="1"/>
                <c:pt idx="0">
                  <c:v>VRI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'Por RH'!$A$3:$A$12</c:f>
              <c:strCache>
                <c:ptCount val="10"/>
                <c:pt idx="0">
                  <c:v>RH1</c:v>
                </c:pt>
                <c:pt idx="1">
                  <c:v>RH2</c:v>
                </c:pt>
                <c:pt idx="2">
                  <c:v>RH3</c:v>
                </c:pt>
                <c:pt idx="3">
                  <c:v>RH4</c:v>
                </c:pt>
                <c:pt idx="4">
                  <c:v>RH5</c:v>
                </c:pt>
                <c:pt idx="5">
                  <c:v>RH6</c:v>
                </c:pt>
                <c:pt idx="6">
                  <c:v>RH7</c:v>
                </c:pt>
                <c:pt idx="7">
                  <c:v>RH8</c:v>
                </c:pt>
                <c:pt idx="8">
                  <c:v>RH9</c:v>
                </c:pt>
                <c:pt idx="9">
                  <c:v>RH10</c:v>
                </c:pt>
              </c:strCache>
            </c:strRef>
          </c:cat>
          <c:val>
            <c:numRef>
              <c:f>'Por RH'!$F$3:$F$12</c:f>
              <c:numCache>
                <c:formatCode>0.000</c:formatCode>
                <c:ptCount val="10"/>
                <c:pt idx="0">
                  <c:v>0.6217297737607278</c:v>
                </c:pt>
                <c:pt idx="1">
                  <c:v>1.7345707910138173</c:v>
                </c:pt>
                <c:pt idx="2">
                  <c:v>1.6274556516727694</c:v>
                </c:pt>
                <c:pt idx="3">
                  <c:v>1.6643130089218954</c:v>
                </c:pt>
                <c:pt idx="4">
                  <c:v>1.418077978968348</c:v>
                </c:pt>
                <c:pt idx="5">
                  <c:v>4.4018392964165951</c:v>
                </c:pt>
                <c:pt idx="6">
                  <c:v>4.7247727828824733</c:v>
                </c:pt>
                <c:pt idx="7">
                  <c:v>1.98</c:v>
                </c:pt>
                <c:pt idx="8">
                  <c:v>0.9933733001502334</c:v>
                </c:pt>
                <c:pt idx="9">
                  <c:v>1.2628951625114317</c:v>
                </c:pt>
              </c:numCache>
            </c:numRef>
          </c:val>
        </c:ser>
        <c:ser>
          <c:idx val="4"/>
          <c:order val="5"/>
          <c:tx>
            <c:strRef>
              <c:f>'Por RH'!$G$2</c:f>
              <c:strCache>
                <c:ptCount val="1"/>
                <c:pt idx="0">
                  <c:v>VRIR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'Por RH'!$A$3:$A$12</c:f>
              <c:strCache>
                <c:ptCount val="10"/>
                <c:pt idx="0">
                  <c:v>RH1</c:v>
                </c:pt>
                <c:pt idx="1">
                  <c:v>RH2</c:v>
                </c:pt>
                <c:pt idx="2">
                  <c:v>RH3</c:v>
                </c:pt>
                <c:pt idx="3">
                  <c:v>RH4</c:v>
                </c:pt>
                <c:pt idx="4">
                  <c:v>RH5</c:v>
                </c:pt>
                <c:pt idx="5">
                  <c:v>RH6</c:v>
                </c:pt>
                <c:pt idx="6">
                  <c:v>RH7</c:v>
                </c:pt>
                <c:pt idx="7">
                  <c:v>RH8</c:v>
                </c:pt>
                <c:pt idx="8">
                  <c:v>RH9</c:v>
                </c:pt>
                <c:pt idx="9">
                  <c:v>RH10</c:v>
                </c:pt>
              </c:strCache>
            </c:strRef>
          </c:cat>
          <c:val>
            <c:numRef>
              <c:f>'Por RH'!$G$3:$G$12</c:f>
              <c:numCache>
                <c:formatCode>0.000</c:formatCode>
                <c:ptCount val="10"/>
                <c:pt idx="0">
                  <c:v>1.70072E-2</c:v>
                </c:pt>
                <c:pt idx="1">
                  <c:v>0.13886189999999998</c:v>
                </c:pt>
                <c:pt idx="2">
                  <c:v>1.2862500000000001E-2</c:v>
                </c:pt>
                <c:pt idx="3">
                  <c:v>0.257442</c:v>
                </c:pt>
                <c:pt idx="4">
                  <c:v>5.2803500000000003E-2</c:v>
                </c:pt>
                <c:pt idx="5">
                  <c:v>4.4899330000000006</c:v>
                </c:pt>
                <c:pt idx="6">
                  <c:v>7.7247440000000003</c:v>
                </c:pt>
                <c:pt idx="7">
                  <c:v>2.0409999999999999</c:v>
                </c:pt>
                <c:pt idx="8">
                  <c:v>4.7388969999999997</c:v>
                </c:pt>
                <c:pt idx="9">
                  <c:v>22.575507999999999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100"/>
        <c:axId val="213784448"/>
        <c:axId val="213785984"/>
      </c:barChart>
      <c:catAx>
        <c:axId val="2137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3785984"/>
        <c:crosses val="autoZero"/>
        <c:auto val="0"/>
        <c:lblAlgn val="ctr"/>
        <c:lblOffset val="80"/>
        <c:tickLblSkip val="1"/>
        <c:tickMarkSkip val="1"/>
        <c:noMultiLvlLbl val="0"/>
      </c:catAx>
      <c:valAx>
        <c:axId val="21378598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b="1"/>
                  <a:t>Vazão de retirada </a:t>
                </a:r>
              </a:p>
            </c:rich>
          </c:tx>
          <c:layout>
            <c:manualLayout>
              <c:xMode val="edge"/>
              <c:yMode val="edge"/>
              <c:x val="3.4229297069294715E-4"/>
              <c:y val="6.878868815807316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13784448"/>
        <c:crossesAt val="1"/>
        <c:crossBetween val="between"/>
        <c:majorUnit val="0.2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2C446-91C9-406E-98A1-97CF443B2D4F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B8481B3-C88D-49DC-B05B-D31737B74D8D}">
      <dgm:prSet phldrT="[Texto]"/>
      <dgm:spPr/>
      <dgm:t>
        <a:bodyPr/>
        <a:lstStyle/>
        <a:p>
          <a:r>
            <a:rPr lang="pt-BR" dirty="0" smtClean="0"/>
            <a:t>Plano Estadual de Recursos Hídricos</a:t>
          </a:r>
          <a:endParaRPr lang="pt-BR" dirty="0"/>
        </a:p>
      </dgm:t>
    </dgm:pt>
    <dgm:pt modelId="{614AE5F7-F3A8-4716-9EE6-5588FA32D06B}" type="parTrans" cxnId="{B0C96C4B-A579-4C99-89A1-200BE4ABCAE0}">
      <dgm:prSet/>
      <dgm:spPr/>
      <dgm:t>
        <a:bodyPr/>
        <a:lstStyle/>
        <a:p>
          <a:endParaRPr lang="pt-BR"/>
        </a:p>
      </dgm:t>
    </dgm:pt>
    <dgm:pt modelId="{A9ADE0AD-478C-404E-8978-43F232E3CBFF}" type="sibTrans" cxnId="{B0C96C4B-A579-4C99-89A1-200BE4ABCAE0}">
      <dgm:prSet/>
      <dgm:spPr/>
      <dgm:t>
        <a:bodyPr/>
        <a:lstStyle/>
        <a:p>
          <a:endParaRPr lang="pt-BR"/>
        </a:p>
      </dgm:t>
    </dgm:pt>
    <dgm:pt modelId="{4CDFAD98-FE6E-43BE-B924-AC9D78CCB5BE}">
      <dgm:prSet phldrT="[Texto]"/>
      <dgm:spPr/>
      <dgm:t>
        <a:bodyPr/>
        <a:lstStyle/>
        <a:p>
          <a:r>
            <a:rPr lang="pt-BR" dirty="0" smtClean="0"/>
            <a:t>Dinâmica Social, Comunicação e Divulgação</a:t>
          </a:r>
          <a:endParaRPr lang="pt-BR" dirty="0"/>
        </a:p>
      </dgm:t>
    </dgm:pt>
    <dgm:pt modelId="{1742D2C4-3BD0-4233-8113-361CA9E5462E}" type="parTrans" cxnId="{A2C58D15-E187-4D4C-9937-7210B8E4C6C5}">
      <dgm:prSet/>
      <dgm:spPr/>
      <dgm:t>
        <a:bodyPr/>
        <a:lstStyle/>
        <a:p>
          <a:endParaRPr lang="pt-BR"/>
        </a:p>
      </dgm:t>
    </dgm:pt>
    <dgm:pt modelId="{527A5EAF-4548-40C8-95F0-549E17D16397}" type="sibTrans" cxnId="{A2C58D15-E187-4D4C-9937-7210B8E4C6C5}">
      <dgm:prSet/>
      <dgm:spPr/>
      <dgm:t>
        <a:bodyPr/>
        <a:lstStyle/>
        <a:p>
          <a:endParaRPr lang="pt-BR"/>
        </a:p>
      </dgm:t>
    </dgm:pt>
    <dgm:pt modelId="{9B9561D9-A947-4F65-971E-A41BC8E3C454}">
      <dgm:prSet phldrT="[Texto]"/>
      <dgm:spPr/>
      <dgm:t>
        <a:bodyPr/>
        <a:lstStyle/>
        <a:p>
          <a:r>
            <a:rPr lang="pt-BR" dirty="0" smtClean="0"/>
            <a:t>Caracterização e Diagnóstico da Situação Atual</a:t>
          </a:r>
          <a:endParaRPr lang="pt-BR" dirty="0"/>
        </a:p>
      </dgm:t>
    </dgm:pt>
    <dgm:pt modelId="{7A62DF81-F805-4FCB-994D-F41B85601C7B}" type="parTrans" cxnId="{B2F7A81F-4AC6-4BEA-A7BA-572F914B1D73}">
      <dgm:prSet/>
      <dgm:spPr/>
      <dgm:t>
        <a:bodyPr/>
        <a:lstStyle/>
        <a:p>
          <a:endParaRPr lang="pt-BR"/>
        </a:p>
      </dgm:t>
    </dgm:pt>
    <dgm:pt modelId="{9A273A6D-7C32-4529-80E3-290A2EE6B89D}" type="sibTrans" cxnId="{B2F7A81F-4AC6-4BEA-A7BA-572F914B1D73}">
      <dgm:prSet/>
      <dgm:spPr/>
      <dgm:t>
        <a:bodyPr/>
        <a:lstStyle/>
        <a:p>
          <a:endParaRPr lang="pt-BR"/>
        </a:p>
      </dgm:t>
    </dgm:pt>
    <dgm:pt modelId="{BF5CA57B-2F4E-4F42-8A0D-5A31200B104F}">
      <dgm:prSet phldrT="[Texto]"/>
      <dgm:spPr/>
      <dgm:t>
        <a:bodyPr/>
        <a:lstStyle/>
        <a:p>
          <a:r>
            <a:rPr lang="pt-BR" dirty="0" smtClean="0"/>
            <a:t>Prognóstico das Demandas Hídricas</a:t>
          </a:r>
          <a:endParaRPr lang="pt-BR" dirty="0"/>
        </a:p>
      </dgm:t>
    </dgm:pt>
    <dgm:pt modelId="{FD98EAF3-55B0-4FAE-BE76-FDB2EAF05730}" type="parTrans" cxnId="{C126B58C-DC64-491A-8537-2F330822705B}">
      <dgm:prSet/>
      <dgm:spPr/>
      <dgm:t>
        <a:bodyPr/>
        <a:lstStyle/>
        <a:p>
          <a:endParaRPr lang="pt-BR"/>
        </a:p>
      </dgm:t>
    </dgm:pt>
    <dgm:pt modelId="{09046D47-5EC9-4DD9-8E01-8D35178A2D48}" type="sibTrans" cxnId="{C126B58C-DC64-491A-8537-2F330822705B}">
      <dgm:prSet/>
      <dgm:spPr/>
      <dgm:t>
        <a:bodyPr/>
        <a:lstStyle/>
        <a:p>
          <a:endParaRPr lang="pt-BR"/>
        </a:p>
      </dgm:t>
    </dgm:pt>
    <dgm:pt modelId="{3353C90C-C2D3-4C19-A9B7-89D98EDE1BF7}">
      <dgm:prSet phldrT="[Texto]"/>
      <dgm:spPr/>
      <dgm:t>
        <a:bodyPr/>
        <a:lstStyle/>
        <a:p>
          <a:r>
            <a:rPr lang="pt-BR" dirty="0" smtClean="0"/>
            <a:t>Compatibilização de Demandas e Disponibilidades</a:t>
          </a:r>
          <a:endParaRPr lang="pt-BR" dirty="0"/>
        </a:p>
      </dgm:t>
    </dgm:pt>
    <dgm:pt modelId="{DB1C84CC-166C-445F-B5C0-B81206EE82FE}" type="parTrans" cxnId="{25D000C4-B9C5-4F14-A2C8-996AB2E7522E}">
      <dgm:prSet/>
      <dgm:spPr/>
      <dgm:t>
        <a:bodyPr/>
        <a:lstStyle/>
        <a:p>
          <a:endParaRPr lang="pt-BR"/>
        </a:p>
      </dgm:t>
    </dgm:pt>
    <dgm:pt modelId="{411BD80A-59FB-4CD2-A58C-00D9DE0C8508}" type="sibTrans" cxnId="{25D000C4-B9C5-4F14-A2C8-996AB2E7522E}">
      <dgm:prSet/>
      <dgm:spPr/>
      <dgm:t>
        <a:bodyPr/>
        <a:lstStyle/>
        <a:p>
          <a:endParaRPr lang="pt-BR"/>
        </a:p>
      </dgm:t>
    </dgm:pt>
    <dgm:pt modelId="{8AFD2893-3552-4216-AD19-DE5418E2025A}">
      <dgm:prSet phldrT="[Texto]"/>
      <dgm:spPr/>
      <dgm:t>
        <a:bodyPr/>
        <a:lstStyle/>
        <a:p>
          <a:r>
            <a:rPr lang="pt-BR" dirty="0" smtClean="0"/>
            <a:t>Plano de Ações</a:t>
          </a:r>
          <a:endParaRPr lang="pt-BR" dirty="0"/>
        </a:p>
      </dgm:t>
    </dgm:pt>
    <dgm:pt modelId="{ECDBA014-25E0-4C2F-ADBB-3E7E2C979642}" type="parTrans" cxnId="{F193312D-4C6F-4757-A351-93C54E0F56D8}">
      <dgm:prSet/>
      <dgm:spPr/>
      <dgm:t>
        <a:bodyPr/>
        <a:lstStyle/>
        <a:p>
          <a:endParaRPr lang="pt-BR"/>
        </a:p>
      </dgm:t>
    </dgm:pt>
    <dgm:pt modelId="{DE9A2797-A63B-4E52-B400-3E7CD944175C}" type="sibTrans" cxnId="{F193312D-4C6F-4757-A351-93C54E0F56D8}">
      <dgm:prSet/>
      <dgm:spPr/>
      <dgm:t>
        <a:bodyPr/>
        <a:lstStyle/>
        <a:p>
          <a:endParaRPr lang="pt-BR"/>
        </a:p>
      </dgm:t>
    </dgm:pt>
    <dgm:pt modelId="{BC4731E4-69ED-4F07-A7DD-1068BC176232}" type="pres">
      <dgm:prSet presAssocID="{5542C446-91C9-406E-98A1-97CF443B2D4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BD202DF-78FF-4447-8760-F66CFF9848BF}" type="pres">
      <dgm:prSet presAssocID="{5B8481B3-C88D-49DC-B05B-D31737B74D8D}" presName="roof" presStyleLbl="dkBgShp" presStyleIdx="0" presStyleCnt="2" custScaleY="58138"/>
      <dgm:spPr/>
      <dgm:t>
        <a:bodyPr/>
        <a:lstStyle/>
        <a:p>
          <a:endParaRPr lang="pt-BR"/>
        </a:p>
      </dgm:t>
    </dgm:pt>
    <dgm:pt modelId="{857C4587-93B4-4447-B07B-56E290C2F271}" type="pres">
      <dgm:prSet presAssocID="{5B8481B3-C88D-49DC-B05B-D31737B74D8D}" presName="pillars" presStyleCnt="0"/>
      <dgm:spPr/>
    </dgm:pt>
    <dgm:pt modelId="{330CC634-1B62-40AB-80E1-87ADAE4B7398}" type="pres">
      <dgm:prSet presAssocID="{5B8481B3-C88D-49DC-B05B-D31737B74D8D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F44CA3-5F80-48EA-A887-8016B516D128}" type="pres">
      <dgm:prSet presAssocID="{9B9561D9-A947-4F65-971E-A41BC8E3C454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7A9CEF-3EDB-4C26-A58D-AE62941FA747}" type="pres">
      <dgm:prSet presAssocID="{BF5CA57B-2F4E-4F42-8A0D-5A31200B104F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164C08-ECFD-488B-AE54-601BC62F7364}" type="pres">
      <dgm:prSet presAssocID="{3353C90C-C2D3-4C19-A9B7-89D98EDE1BF7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349277-169F-4F81-A881-439272832B29}" type="pres">
      <dgm:prSet presAssocID="{8AFD2893-3552-4216-AD19-DE5418E2025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5E0565-3C83-4234-BF8D-1784F5791626}" type="pres">
      <dgm:prSet presAssocID="{5B8481B3-C88D-49DC-B05B-D31737B74D8D}" presName="base" presStyleLbl="dkBgShp" presStyleIdx="1" presStyleCnt="2" custFlipVert="1" custScaleY="110138"/>
      <dgm:spPr/>
    </dgm:pt>
  </dgm:ptLst>
  <dgm:cxnLst>
    <dgm:cxn modelId="{F193312D-4C6F-4757-A351-93C54E0F56D8}" srcId="{5B8481B3-C88D-49DC-B05B-D31737B74D8D}" destId="{8AFD2893-3552-4216-AD19-DE5418E2025A}" srcOrd="4" destOrd="0" parTransId="{ECDBA014-25E0-4C2F-ADBB-3E7E2C979642}" sibTransId="{DE9A2797-A63B-4E52-B400-3E7CD944175C}"/>
    <dgm:cxn modelId="{B4EDD789-5551-4349-96E0-469A22972886}" type="presOf" srcId="{BF5CA57B-2F4E-4F42-8A0D-5A31200B104F}" destId="{657A9CEF-3EDB-4C26-A58D-AE62941FA747}" srcOrd="0" destOrd="0" presId="urn:microsoft.com/office/officeart/2005/8/layout/hList3"/>
    <dgm:cxn modelId="{53F4E953-27E6-4B9E-AA24-32851772136A}" type="presOf" srcId="{3353C90C-C2D3-4C19-A9B7-89D98EDE1BF7}" destId="{47164C08-ECFD-488B-AE54-601BC62F7364}" srcOrd="0" destOrd="0" presId="urn:microsoft.com/office/officeart/2005/8/layout/hList3"/>
    <dgm:cxn modelId="{5B10452F-614C-4F5C-B0FD-6BB1383016C1}" type="presOf" srcId="{9B9561D9-A947-4F65-971E-A41BC8E3C454}" destId="{11F44CA3-5F80-48EA-A887-8016B516D128}" srcOrd="0" destOrd="0" presId="urn:microsoft.com/office/officeart/2005/8/layout/hList3"/>
    <dgm:cxn modelId="{44E1795F-8B0A-4E5D-AA3A-8F038EF4FB24}" type="presOf" srcId="{5B8481B3-C88D-49DC-B05B-D31737B74D8D}" destId="{8BD202DF-78FF-4447-8760-F66CFF9848BF}" srcOrd="0" destOrd="0" presId="urn:microsoft.com/office/officeart/2005/8/layout/hList3"/>
    <dgm:cxn modelId="{C126B58C-DC64-491A-8537-2F330822705B}" srcId="{5B8481B3-C88D-49DC-B05B-D31737B74D8D}" destId="{BF5CA57B-2F4E-4F42-8A0D-5A31200B104F}" srcOrd="2" destOrd="0" parTransId="{FD98EAF3-55B0-4FAE-BE76-FDB2EAF05730}" sibTransId="{09046D47-5EC9-4DD9-8E01-8D35178A2D48}"/>
    <dgm:cxn modelId="{052325B7-BE38-46B1-8EAD-C9BB00FEA7C9}" type="presOf" srcId="{5542C446-91C9-406E-98A1-97CF443B2D4F}" destId="{BC4731E4-69ED-4F07-A7DD-1068BC176232}" srcOrd="0" destOrd="0" presId="urn:microsoft.com/office/officeart/2005/8/layout/hList3"/>
    <dgm:cxn modelId="{25D000C4-B9C5-4F14-A2C8-996AB2E7522E}" srcId="{5B8481B3-C88D-49DC-B05B-D31737B74D8D}" destId="{3353C90C-C2D3-4C19-A9B7-89D98EDE1BF7}" srcOrd="3" destOrd="0" parTransId="{DB1C84CC-166C-445F-B5C0-B81206EE82FE}" sibTransId="{411BD80A-59FB-4CD2-A58C-00D9DE0C8508}"/>
    <dgm:cxn modelId="{B0C96C4B-A579-4C99-89A1-200BE4ABCAE0}" srcId="{5542C446-91C9-406E-98A1-97CF443B2D4F}" destId="{5B8481B3-C88D-49DC-B05B-D31737B74D8D}" srcOrd="0" destOrd="0" parTransId="{614AE5F7-F3A8-4716-9EE6-5588FA32D06B}" sibTransId="{A9ADE0AD-478C-404E-8978-43F232E3CBFF}"/>
    <dgm:cxn modelId="{5A2080CC-88E3-4FC0-9898-C9BEBF144FD8}" type="presOf" srcId="{4CDFAD98-FE6E-43BE-B924-AC9D78CCB5BE}" destId="{330CC634-1B62-40AB-80E1-87ADAE4B7398}" srcOrd="0" destOrd="0" presId="urn:microsoft.com/office/officeart/2005/8/layout/hList3"/>
    <dgm:cxn modelId="{B2F7A81F-4AC6-4BEA-A7BA-572F914B1D73}" srcId="{5B8481B3-C88D-49DC-B05B-D31737B74D8D}" destId="{9B9561D9-A947-4F65-971E-A41BC8E3C454}" srcOrd="1" destOrd="0" parTransId="{7A62DF81-F805-4FCB-994D-F41B85601C7B}" sibTransId="{9A273A6D-7C32-4529-80E3-290A2EE6B89D}"/>
    <dgm:cxn modelId="{C0632923-F0C7-4B4B-9381-497FE1E54369}" type="presOf" srcId="{8AFD2893-3552-4216-AD19-DE5418E2025A}" destId="{26349277-169F-4F81-A881-439272832B29}" srcOrd="0" destOrd="0" presId="urn:microsoft.com/office/officeart/2005/8/layout/hList3"/>
    <dgm:cxn modelId="{A2C58D15-E187-4D4C-9937-7210B8E4C6C5}" srcId="{5B8481B3-C88D-49DC-B05B-D31737B74D8D}" destId="{4CDFAD98-FE6E-43BE-B924-AC9D78CCB5BE}" srcOrd="0" destOrd="0" parTransId="{1742D2C4-3BD0-4233-8113-361CA9E5462E}" sibTransId="{527A5EAF-4548-40C8-95F0-549E17D16397}"/>
    <dgm:cxn modelId="{64463AE6-84C7-41ED-92EF-712BC6FAEB4D}" type="presParOf" srcId="{BC4731E4-69ED-4F07-A7DD-1068BC176232}" destId="{8BD202DF-78FF-4447-8760-F66CFF9848BF}" srcOrd="0" destOrd="0" presId="urn:microsoft.com/office/officeart/2005/8/layout/hList3"/>
    <dgm:cxn modelId="{E6BE8408-2587-4821-BF31-0E63FDD2A500}" type="presParOf" srcId="{BC4731E4-69ED-4F07-A7DD-1068BC176232}" destId="{857C4587-93B4-4447-B07B-56E290C2F271}" srcOrd="1" destOrd="0" presId="urn:microsoft.com/office/officeart/2005/8/layout/hList3"/>
    <dgm:cxn modelId="{1418EAE9-0AED-4762-BBB4-C74476787462}" type="presParOf" srcId="{857C4587-93B4-4447-B07B-56E290C2F271}" destId="{330CC634-1B62-40AB-80E1-87ADAE4B7398}" srcOrd="0" destOrd="0" presId="urn:microsoft.com/office/officeart/2005/8/layout/hList3"/>
    <dgm:cxn modelId="{F5BDF3DE-9BC1-4367-8EC4-52EBBE97BC13}" type="presParOf" srcId="{857C4587-93B4-4447-B07B-56E290C2F271}" destId="{11F44CA3-5F80-48EA-A887-8016B516D128}" srcOrd="1" destOrd="0" presId="urn:microsoft.com/office/officeart/2005/8/layout/hList3"/>
    <dgm:cxn modelId="{7D59301A-56EA-4238-BD3A-78A67B5C79DC}" type="presParOf" srcId="{857C4587-93B4-4447-B07B-56E290C2F271}" destId="{657A9CEF-3EDB-4C26-A58D-AE62941FA747}" srcOrd="2" destOrd="0" presId="urn:microsoft.com/office/officeart/2005/8/layout/hList3"/>
    <dgm:cxn modelId="{0B0D50E0-760E-4CC4-B379-3344DAC96810}" type="presParOf" srcId="{857C4587-93B4-4447-B07B-56E290C2F271}" destId="{47164C08-ECFD-488B-AE54-601BC62F7364}" srcOrd="3" destOrd="0" presId="urn:microsoft.com/office/officeart/2005/8/layout/hList3"/>
    <dgm:cxn modelId="{A92BE2D5-73E6-467A-93D7-ED72A7780F04}" type="presParOf" srcId="{857C4587-93B4-4447-B07B-56E290C2F271}" destId="{26349277-169F-4F81-A881-439272832B29}" srcOrd="4" destOrd="0" presId="urn:microsoft.com/office/officeart/2005/8/layout/hList3"/>
    <dgm:cxn modelId="{34840B9D-2E6A-45AD-AA71-428B788AAA1C}" type="presParOf" srcId="{BC4731E4-69ED-4F07-A7DD-1068BC176232}" destId="{DE5E0565-3C83-4234-BF8D-1784F579162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7982EB-B926-40A9-8E0D-52ACFC470E1D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93059F4-244A-47EC-9114-F8C9469C49BB}">
      <dgm:prSet phldrT="[Texto]"/>
      <dgm:spPr/>
      <dgm:t>
        <a:bodyPr/>
        <a:lstStyle/>
        <a:p>
          <a:r>
            <a:rPr lang="pt-BR" dirty="0" smtClean="0"/>
            <a:t>Oferta</a:t>
          </a:r>
          <a:endParaRPr lang="pt-BR" dirty="0"/>
        </a:p>
      </dgm:t>
    </dgm:pt>
    <dgm:pt modelId="{4B879156-98C0-46F5-9986-697F5A503737}" type="parTrans" cxnId="{1C52FA41-F0CD-4384-AD80-D1596295D06F}">
      <dgm:prSet/>
      <dgm:spPr/>
      <dgm:t>
        <a:bodyPr/>
        <a:lstStyle/>
        <a:p>
          <a:endParaRPr lang="pt-BR"/>
        </a:p>
      </dgm:t>
    </dgm:pt>
    <dgm:pt modelId="{B9A350F9-1347-4AD1-B49E-79E478B638C6}" type="sibTrans" cxnId="{1C52FA41-F0CD-4384-AD80-D1596295D06F}">
      <dgm:prSet/>
      <dgm:spPr/>
      <dgm:t>
        <a:bodyPr/>
        <a:lstStyle/>
        <a:p>
          <a:endParaRPr lang="pt-BR"/>
        </a:p>
      </dgm:t>
    </dgm:pt>
    <dgm:pt modelId="{82D721AD-4936-4D23-A0B3-B467115C7A50}">
      <dgm:prSet phldrT="[Texto]"/>
      <dgm:spPr/>
      <dgm:t>
        <a:bodyPr/>
        <a:lstStyle/>
        <a:p>
          <a:r>
            <a:rPr lang="pt-BR" dirty="0" smtClean="0"/>
            <a:t>Demanda</a:t>
          </a:r>
          <a:endParaRPr lang="pt-BR" dirty="0"/>
        </a:p>
      </dgm:t>
    </dgm:pt>
    <dgm:pt modelId="{C663E5AD-527F-4DC3-BE89-B5A8E2B7BE94}" type="parTrans" cxnId="{A18B9037-4CA5-4E2A-A949-2F9C4B5210E5}">
      <dgm:prSet/>
      <dgm:spPr/>
      <dgm:t>
        <a:bodyPr/>
        <a:lstStyle/>
        <a:p>
          <a:endParaRPr lang="pt-BR"/>
        </a:p>
      </dgm:t>
    </dgm:pt>
    <dgm:pt modelId="{C157F612-CDF3-42D6-B844-F77FDA379CC3}" type="sibTrans" cxnId="{A18B9037-4CA5-4E2A-A949-2F9C4B5210E5}">
      <dgm:prSet/>
      <dgm:spPr/>
      <dgm:t>
        <a:bodyPr/>
        <a:lstStyle/>
        <a:p>
          <a:endParaRPr lang="pt-BR"/>
        </a:p>
      </dgm:t>
    </dgm:pt>
    <dgm:pt modelId="{4903CC2C-0E24-48A2-A36D-0BC8064BDA6F}" type="pres">
      <dgm:prSet presAssocID="{7D7982EB-B926-40A9-8E0D-52ACFC470E1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90E779B-AE12-472C-B1A0-E2C4192571D7}" type="pres">
      <dgm:prSet presAssocID="{7D7982EB-B926-40A9-8E0D-52ACFC470E1D}" presName="divider" presStyleLbl="fgShp" presStyleIdx="0" presStyleCnt="1"/>
      <dgm:spPr/>
    </dgm:pt>
    <dgm:pt modelId="{FDDCFD56-2F29-4688-A50C-9B9953ADCF96}" type="pres">
      <dgm:prSet presAssocID="{F93059F4-244A-47EC-9114-F8C9469C49BB}" presName="downArrow" presStyleLbl="node1" presStyleIdx="0" presStyleCnt="2"/>
      <dgm:spPr/>
    </dgm:pt>
    <dgm:pt modelId="{627BB448-D45D-4C0F-9052-138E421DCC25}" type="pres">
      <dgm:prSet presAssocID="{F93059F4-244A-47EC-9114-F8C9469C49BB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C4C7A2-F689-4D27-86DF-6E699507640D}" type="pres">
      <dgm:prSet presAssocID="{82D721AD-4936-4D23-A0B3-B467115C7A50}" presName="upArrow" presStyleLbl="node1" presStyleIdx="1" presStyleCnt="2"/>
      <dgm:spPr/>
    </dgm:pt>
    <dgm:pt modelId="{21FD7C84-3893-4DC7-BD27-253116EAB385}" type="pres">
      <dgm:prSet presAssocID="{82D721AD-4936-4D23-A0B3-B467115C7A50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64D987-AE4D-4EA1-B07D-2992B7BD479E}" type="presOf" srcId="{82D721AD-4936-4D23-A0B3-B467115C7A50}" destId="{21FD7C84-3893-4DC7-BD27-253116EAB385}" srcOrd="0" destOrd="0" presId="urn:microsoft.com/office/officeart/2005/8/layout/arrow3"/>
    <dgm:cxn modelId="{1C52FA41-F0CD-4384-AD80-D1596295D06F}" srcId="{7D7982EB-B926-40A9-8E0D-52ACFC470E1D}" destId="{F93059F4-244A-47EC-9114-F8C9469C49BB}" srcOrd="0" destOrd="0" parTransId="{4B879156-98C0-46F5-9986-697F5A503737}" sibTransId="{B9A350F9-1347-4AD1-B49E-79E478B638C6}"/>
    <dgm:cxn modelId="{C3764D47-92E3-488E-9F00-F36B9ABB93A2}" type="presOf" srcId="{F93059F4-244A-47EC-9114-F8C9469C49BB}" destId="{627BB448-D45D-4C0F-9052-138E421DCC25}" srcOrd="0" destOrd="0" presId="urn:microsoft.com/office/officeart/2005/8/layout/arrow3"/>
    <dgm:cxn modelId="{A18B9037-4CA5-4E2A-A949-2F9C4B5210E5}" srcId="{7D7982EB-B926-40A9-8E0D-52ACFC470E1D}" destId="{82D721AD-4936-4D23-A0B3-B467115C7A50}" srcOrd="1" destOrd="0" parTransId="{C663E5AD-527F-4DC3-BE89-B5A8E2B7BE94}" sibTransId="{C157F612-CDF3-42D6-B844-F77FDA379CC3}"/>
    <dgm:cxn modelId="{C79076E6-C0F6-40E7-B11A-0E423F69EAA0}" type="presOf" srcId="{7D7982EB-B926-40A9-8E0D-52ACFC470E1D}" destId="{4903CC2C-0E24-48A2-A36D-0BC8064BDA6F}" srcOrd="0" destOrd="0" presId="urn:microsoft.com/office/officeart/2005/8/layout/arrow3"/>
    <dgm:cxn modelId="{93F3049B-989C-4B05-94DA-E6E99A9392C4}" type="presParOf" srcId="{4903CC2C-0E24-48A2-A36D-0BC8064BDA6F}" destId="{E90E779B-AE12-472C-B1A0-E2C4192571D7}" srcOrd="0" destOrd="0" presId="urn:microsoft.com/office/officeart/2005/8/layout/arrow3"/>
    <dgm:cxn modelId="{FF9A6DAA-D2A0-4C71-B6D9-F3B98D850695}" type="presParOf" srcId="{4903CC2C-0E24-48A2-A36D-0BC8064BDA6F}" destId="{FDDCFD56-2F29-4688-A50C-9B9953ADCF96}" srcOrd="1" destOrd="0" presId="urn:microsoft.com/office/officeart/2005/8/layout/arrow3"/>
    <dgm:cxn modelId="{9FA1D711-D5FF-46EF-B6CC-C839B2A62AB3}" type="presParOf" srcId="{4903CC2C-0E24-48A2-A36D-0BC8064BDA6F}" destId="{627BB448-D45D-4C0F-9052-138E421DCC25}" srcOrd="2" destOrd="0" presId="urn:microsoft.com/office/officeart/2005/8/layout/arrow3"/>
    <dgm:cxn modelId="{356F1E30-E135-40B7-900F-9E7D22828CC5}" type="presParOf" srcId="{4903CC2C-0E24-48A2-A36D-0BC8064BDA6F}" destId="{20C4C7A2-F689-4D27-86DF-6E699507640D}" srcOrd="3" destOrd="0" presId="urn:microsoft.com/office/officeart/2005/8/layout/arrow3"/>
    <dgm:cxn modelId="{4165BBF2-B64B-49FA-B5D4-908D8F912D9F}" type="presParOf" srcId="{4903CC2C-0E24-48A2-A36D-0BC8064BDA6F}" destId="{21FD7C84-3893-4DC7-BD27-253116EAB38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68D68E-0298-4B6D-94AB-12A04D3C07D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4F18242-1C18-47F8-BD61-EFF3E7946096}">
      <dgm:prSet phldrT="[Texto]" custT="1"/>
      <dgm:spPr/>
      <dgm:t>
        <a:bodyPr/>
        <a:lstStyle/>
        <a:p>
          <a:r>
            <a:rPr lang="pt-BR" sz="1500" dirty="0" smtClean="0"/>
            <a:t>Marcos </a:t>
          </a:r>
          <a:r>
            <a:rPr lang="pt-BR" sz="1500" dirty="0" err="1" smtClean="0"/>
            <a:t>Da-Ré</a:t>
          </a:r>
          <a:r>
            <a:rPr lang="pt-BR" sz="1500" dirty="0" smtClean="0"/>
            <a:t>, Biólogo</a:t>
          </a:r>
          <a:endParaRPr lang="pt-BR" sz="1500" dirty="0"/>
        </a:p>
      </dgm:t>
    </dgm:pt>
    <dgm:pt modelId="{4FDA162F-A3E7-4867-80A5-E2FE9B295B84}" type="parTrans" cxnId="{A9197EAA-3205-4405-9B41-4FD3E8C2262D}">
      <dgm:prSet/>
      <dgm:spPr/>
      <dgm:t>
        <a:bodyPr/>
        <a:lstStyle/>
        <a:p>
          <a:endParaRPr lang="pt-BR"/>
        </a:p>
      </dgm:t>
    </dgm:pt>
    <dgm:pt modelId="{2C301606-A223-4297-B26C-D7AB755BA252}" type="sibTrans" cxnId="{A9197EAA-3205-4405-9B41-4FD3E8C2262D}">
      <dgm:prSet/>
      <dgm:spPr/>
      <dgm:t>
        <a:bodyPr/>
        <a:lstStyle/>
        <a:p>
          <a:endParaRPr lang="pt-BR"/>
        </a:p>
      </dgm:t>
    </dgm:pt>
    <dgm:pt modelId="{B635604F-7264-4F2C-8047-25AB382000FE}">
      <dgm:prSet phldrT="[Texto]" custT="1"/>
      <dgm:spPr/>
      <dgm:t>
        <a:bodyPr/>
        <a:lstStyle/>
        <a:p>
          <a:r>
            <a:rPr lang="pt-BR" sz="1500" dirty="0" smtClean="0"/>
            <a:t>Coordenação Estratégica</a:t>
          </a:r>
          <a:endParaRPr lang="pt-BR" sz="1500" dirty="0"/>
        </a:p>
      </dgm:t>
    </dgm:pt>
    <dgm:pt modelId="{D46A7129-BF20-4070-86D1-AA40C70536A8}" type="parTrans" cxnId="{343C9037-F3BA-432A-8348-3F879DD13EDF}">
      <dgm:prSet/>
      <dgm:spPr/>
      <dgm:t>
        <a:bodyPr/>
        <a:lstStyle/>
        <a:p>
          <a:endParaRPr lang="pt-BR"/>
        </a:p>
      </dgm:t>
    </dgm:pt>
    <dgm:pt modelId="{53AB85FA-661F-4EDF-8499-6DF39AE2C89C}" type="sibTrans" cxnId="{343C9037-F3BA-432A-8348-3F879DD13EDF}">
      <dgm:prSet/>
      <dgm:spPr/>
      <dgm:t>
        <a:bodyPr/>
        <a:lstStyle/>
        <a:p>
          <a:endParaRPr lang="pt-BR"/>
        </a:p>
      </dgm:t>
    </dgm:pt>
    <dgm:pt modelId="{F664B23B-9FA8-496E-B310-943564305980}">
      <dgm:prSet phldrT="[Texto]" custT="1"/>
      <dgm:spPr/>
      <dgm:t>
        <a:bodyPr/>
        <a:lstStyle/>
        <a:p>
          <a:r>
            <a:rPr lang="pt-BR" sz="1500" dirty="0" smtClean="0"/>
            <a:t>Rafael </a:t>
          </a:r>
          <a:r>
            <a:rPr lang="pt-BR" sz="1500" dirty="0" err="1" smtClean="0"/>
            <a:t>Kamke</a:t>
          </a:r>
          <a:r>
            <a:rPr lang="pt-BR" sz="1500" dirty="0" smtClean="0"/>
            <a:t>, Biólogo </a:t>
          </a:r>
          <a:r>
            <a:rPr lang="pt-BR" sz="1500" dirty="0" err="1" smtClean="0"/>
            <a:t>MSc</a:t>
          </a:r>
          <a:endParaRPr lang="pt-BR" sz="1500" dirty="0"/>
        </a:p>
      </dgm:t>
    </dgm:pt>
    <dgm:pt modelId="{5D421B14-7D56-4BFB-8946-2FB8215C789C}" type="parTrans" cxnId="{A701B8C9-96FB-4767-A625-72773B20DFCB}">
      <dgm:prSet/>
      <dgm:spPr/>
      <dgm:t>
        <a:bodyPr/>
        <a:lstStyle/>
        <a:p>
          <a:endParaRPr lang="pt-BR"/>
        </a:p>
      </dgm:t>
    </dgm:pt>
    <dgm:pt modelId="{3C010867-5A01-432B-A5F1-D1C235D495CC}" type="sibTrans" cxnId="{A701B8C9-96FB-4767-A625-72773B20DFCB}">
      <dgm:prSet/>
      <dgm:spPr/>
      <dgm:t>
        <a:bodyPr/>
        <a:lstStyle/>
        <a:p>
          <a:endParaRPr lang="pt-BR"/>
        </a:p>
      </dgm:t>
    </dgm:pt>
    <dgm:pt modelId="{20BFF87F-3105-4DA0-8315-3B6C8148E80B}">
      <dgm:prSet phldrT="[Texto]" custT="1"/>
      <dgm:spPr/>
      <dgm:t>
        <a:bodyPr/>
        <a:lstStyle/>
        <a:p>
          <a:r>
            <a:rPr lang="pt-BR" sz="1500" dirty="0" smtClean="0"/>
            <a:t>Coordenação Operacional</a:t>
          </a:r>
          <a:endParaRPr lang="pt-BR" sz="1500" dirty="0"/>
        </a:p>
      </dgm:t>
    </dgm:pt>
    <dgm:pt modelId="{E8BCCFDE-3D5E-4A0B-8E63-87860B27B48A}" type="parTrans" cxnId="{235F75F5-9FD2-45BA-8E8C-A96E7514EF07}">
      <dgm:prSet/>
      <dgm:spPr/>
      <dgm:t>
        <a:bodyPr/>
        <a:lstStyle/>
        <a:p>
          <a:endParaRPr lang="pt-BR"/>
        </a:p>
      </dgm:t>
    </dgm:pt>
    <dgm:pt modelId="{CD9C6141-EC73-4F0B-83B7-5BDBB6878BCF}" type="sibTrans" cxnId="{235F75F5-9FD2-45BA-8E8C-A96E7514EF07}">
      <dgm:prSet/>
      <dgm:spPr/>
      <dgm:t>
        <a:bodyPr/>
        <a:lstStyle/>
        <a:p>
          <a:endParaRPr lang="pt-BR"/>
        </a:p>
      </dgm:t>
    </dgm:pt>
    <dgm:pt modelId="{35E0A07E-0B62-4F1F-995B-13BD06D0818E}">
      <dgm:prSet phldrT="[Texto]" custT="1"/>
      <dgm:spPr/>
      <dgm:t>
        <a:bodyPr/>
        <a:lstStyle/>
        <a:p>
          <a:r>
            <a:rPr lang="pt-BR" sz="1500" dirty="0" smtClean="0"/>
            <a:t>Planejamento &amp; Desenvolvimento Sustentável</a:t>
          </a:r>
          <a:endParaRPr lang="pt-BR" sz="1500" dirty="0"/>
        </a:p>
      </dgm:t>
    </dgm:pt>
    <dgm:pt modelId="{C4F76FC7-E07F-4727-BE64-BA375D78B6FD}" type="parTrans" cxnId="{D3D92375-595D-4BE1-8299-418C98DB7CDC}">
      <dgm:prSet/>
      <dgm:spPr/>
      <dgm:t>
        <a:bodyPr/>
        <a:lstStyle/>
        <a:p>
          <a:endParaRPr lang="pt-BR"/>
        </a:p>
      </dgm:t>
    </dgm:pt>
    <dgm:pt modelId="{2CD6203B-9BB4-469E-A303-FB44773BEDAD}" type="sibTrans" cxnId="{D3D92375-595D-4BE1-8299-418C98DB7CDC}">
      <dgm:prSet/>
      <dgm:spPr/>
      <dgm:t>
        <a:bodyPr/>
        <a:lstStyle/>
        <a:p>
          <a:endParaRPr lang="pt-BR"/>
        </a:p>
      </dgm:t>
    </dgm:pt>
    <dgm:pt modelId="{00404E6F-9982-4D7A-8DFB-AC0ED62764B1}" type="pres">
      <dgm:prSet presAssocID="{DD68D68E-0298-4B6D-94AB-12A04D3C0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865C25-0F6E-45B5-B7AE-58BB4C939F13}" type="pres">
      <dgm:prSet presAssocID="{B4F18242-1C18-47F8-BD61-EFF3E7946096}" presName="composite" presStyleCnt="0"/>
      <dgm:spPr/>
    </dgm:pt>
    <dgm:pt modelId="{359DE73C-C085-4EF7-A3C8-93AC23D17104}" type="pres">
      <dgm:prSet presAssocID="{B4F18242-1C18-47F8-BD61-EFF3E794609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37685D-F6CB-420D-988C-8F4395EB8482}" type="pres">
      <dgm:prSet presAssocID="{B4F18242-1C18-47F8-BD61-EFF3E794609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421DD1-DF46-493F-B255-D0AAD3F59415}" type="pres">
      <dgm:prSet presAssocID="{2C301606-A223-4297-B26C-D7AB755BA252}" presName="space" presStyleCnt="0"/>
      <dgm:spPr/>
    </dgm:pt>
    <dgm:pt modelId="{30A262E6-BC40-4033-9320-ECB56DA16CE3}" type="pres">
      <dgm:prSet presAssocID="{F664B23B-9FA8-496E-B310-943564305980}" presName="composite" presStyleCnt="0"/>
      <dgm:spPr/>
    </dgm:pt>
    <dgm:pt modelId="{0F621E7B-E663-445C-9017-5B1A0485E9FD}" type="pres">
      <dgm:prSet presAssocID="{F664B23B-9FA8-496E-B310-94356430598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1ADA27-59C4-46F5-B599-60207EC9086A}" type="pres">
      <dgm:prSet presAssocID="{F664B23B-9FA8-496E-B310-94356430598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AA8BD6C-3DB2-40BD-A5F9-62560F44FD45}" type="presOf" srcId="{F664B23B-9FA8-496E-B310-943564305980}" destId="{0F621E7B-E663-445C-9017-5B1A0485E9FD}" srcOrd="0" destOrd="0" presId="urn:microsoft.com/office/officeart/2005/8/layout/hList1"/>
    <dgm:cxn modelId="{A701B8C9-96FB-4767-A625-72773B20DFCB}" srcId="{DD68D68E-0298-4B6D-94AB-12A04D3C07D2}" destId="{F664B23B-9FA8-496E-B310-943564305980}" srcOrd="1" destOrd="0" parTransId="{5D421B14-7D56-4BFB-8946-2FB8215C789C}" sibTransId="{3C010867-5A01-432B-A5F1-D1C235D495CC}"/>
    <dgm:cxn modelId="{343C9037-F3BA-432A-8348-3F879DD13EDF}" srcId="{B4F18242-1C18-47F8-BD61-EFF3E7946096}" destId="{B635604F-7264-4F2C-8047-25AB382000FE}" srcOrd="0" destOrd="0" parTransId="{D46A7129-BF20-4070-86D1-AA40C70536A8}" sibTransId="{53AB85FA-661F-4EDF-8499-6DF39AE2C89C}"/>
    <dgm:cxn modelId="{FE74E088-FD13-448A-B077-35BED3C80019}" type="presOf" srcId="{35E0A07E-0B62-4F1F-995B-13BD06D0818E}" destId="{9737685D-F6CB-420D-988C-8F4395EB8482}" srcOrd="0" destOrd="1" presId="urn:microsoft.com/office/officeart/2005/8/layout/hList1"/>
    <dgm:cxn modelId="{150B0B11-CB50-491D-8945-FC72AB05BF2E}" type="presOf" srcId="{B4F18242-1C18-47F8-BD61-EFF3E7946096}" destId="{359DE73C-C085-4EF7-A3C8-93AC23D17104}" srcOrd="0" destOrd="0" presId="urn:microsoft.com/office/officeart/2005/8/layout/hList1"/>
    <dgm:cxn modelId="{A9197EAA-3205-4405-9B41-4FD3E8C2262D}" srcId="{DD68D68E-0298-4B6D-94AB-12A04D3C07D2}" destId="{B4F18242-1C18-47F8-BD61-EFF3E7946096}" srcOrd="0" destOrd="0" parTransId="{4FDA162F-A3E7-4867-80A5-E2FE9B295B84}" sibTransId="{2C301606-A223-4297-B26C-D7AB755BA252}"/>
    <dgm:cxn modelId="{D7E31190-537B-4187-A042-9C0B07AD281B}" type="presOf" srcId="{20BFF87F-3105-4DA0-8315-3B6C8148E80B}" destId="{AA1ADA27-59C4-46F5-B599-60207EC9086A}" srcOrd="0" destOrd="0" presId="urn:microsoft.com/office/officeart/2005/8/layout/hList1"/>
    <dgm:cxn modelId="{9D560FA5-29ED-40EE-B135-B50CB284DDC8}" type="presOf" srcId="{DD68D68E-0298-4B6D-94AB-12A04D3C07D2}" destId="{00404E6F-9982-4D7A-8DFB-AC0ED62764B1}" srcOrd="0" destOrd="0" presId="urn:microsoft.com/office/officeart/2005/8/layout/hList1"/>
    <dgm:cxn modelId="{235F75F5-9FD2-45BA-8E8C-A96E7514EF07}" srcId="{F664B23B-9FA8-496E-B310-943564305980}" destId="{20BFF87F-3105-4DA0-8315-3B6C8148E80B}" srcOrd="0" destOrd="0" parTransId="{E8BCCFDE-3D5E-4A0B-8E63-87860B27B48A}" sibTransId="{CD9C6141-EC73-4F0B-83B7-5BDBB6878BCF}"/>
    <dgm:cxn modelId="{D3D92375-595D-4BE1-8299-418C98DB7CDC}" srcId="{B4F18242-1C18-47F8-BD61-EFF3E7946096}" destId="{35E0A07E-0B62-4F1F-995B-13BD06D0818E}" srcOrd="1" destOrd="0" parTransId="{C4F76FC7-E07F-4727-BE64-BA375D78B6FD}" sibTransId="{2CD6203B-9BB4-469E-A303-FB44773BEDAD}"/>
    <dgm:cxn modelId="{07E0C155-66DC-4362-A2DF-B385BE37D5B4}" type="presOf" srcId="{B635604F-7264-4F2C-8047-25AB382000FE}" destId="{9737685D-F6CB-420D-988C-8F4395EB8482}" srcOrd="0" destOrd="0" presId="urn:microsoft.com/office/officeart/2005/8/layout/hList1"/>
    <dgm:cxn modelId="{5C1FF6FE-F0A1-43C2-830F-B899577E5ECC}" type="presParOf" srcId="{00404E6F-9982-4D7A-8DFB-AC0ED62764B1}" destId="{1C865C25-0F6E-45B5-B7AE-58BB4C939F13}" srcOrd="0" destOrd="0" presId="urn:microsoft.com/office/officeart/2005/8/layout/hList1"/>
    <dgm:cxn modelId="{FE874110-44EC-4005-92B4-88C1A092C0BB}" type="presParOf" srcId="{1C865C25-0F6E-45B5-B7AE-58BB4C939F13}" destId="{359DE73C-C085-4EF7-A3C8-93AC23D17104}" srcOrd="0" destOrd="0" presId="urn:microsoft.com/office/officeart/2005/8/layout/hList1"/>
    <dgm:cxn modelId="{F1AAC58B-0D72-4682-B007-8C1A7D6AF173}" type="presParOf" srcId="{1C865C25-0F6E-45B5-B7AE-58BB4C939F13}" destId="{9737685D-F6CB-420D-988C-8F4395EB8482}" srcOrd="1" destOrd="0" presId="urn:microsoft.com/office/officeart/2005/8/layout/hList1"/>
    <dgm:cxn modelId="{3E196E0A-7548-47BC-992B-64BF92C44134}" type="presParOf" srcId="{00404E6F-9982-4D7A-8DFB-AC0ED62764B1}" destId="{BC421DD1-DF46-493F-B255-D0AAD3F59415}" srcOrd="1" destOrd="0" presId="urn:microsoft.com/office/officeart/2005/8/layout/hList1"/>
    <dgm:cxn modelId="{3C285B9F-C227-436D-804C-112F3A014787}" type="presParOf" srcId="{00404E6F-9982-4D7A-8DFB-AC0ED62764B1}" destId="{30A262E6-BC40-4033-9320-ECB56DA16CE3}" srcOrd="2" destOrd="0" presId="urn:microsoft.com/office/officeart/2005/8/layout/hList1"/>
    <dgm:cxn modelId="{244CC9FB-C520-4458-AE6A-7610D8EA1741}" type="presParOf" srcId="{30A262E6-BC40-4033-9320-ECB56DA16CE3}" destId="{0F621E7B-E663-445C-9017-5B1A0485E9FD}" srcOrd="0" destOrd="0" presId="urn:microsoft.com/office/officeart/2005/8/layout/hList1"/>
    <dgm:cxn modelId="{0436D27C-09CF-457D-91CB-AFC2B50E1632}" type="presParOf" srcId="{30A262E6-BC40-4033-9320-ECB56DA16CE3}" destId="{AA1ADA27-59C4-46F5-B599-60207EC9086A}" srcOrd="1" destOrd="0" presId="urn:microsoft.com/office/officeart/2005/8/layout/hLis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68D68E-0298-4B6D-94AB-12A04D3C07D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4F18242-1C18-47F8-BD61-EFF3E7946096}">
      <dgm:prSet phldrT="[Texto]" custT="1"/>
      <dgm:spPr/>
      <dgm:t>
        <a:bodyPr/>
        <a:lstStyle/>
        <a:p>
          <a:r>
            <a:rPr lang="pt-BR" sz="1500" dirty="0" smtClean="0"/>
            <a:t>Daniela </a:t>
          </a:r>
          <a:r>
            <a:rPr lang="pt-BR" sz="1500" dirty="0" err="1" smtClean="0"/>
            <a:t>Prá</a:t>
          </a:r>
          <a:r>
            <a:rPr lang="pt-BR" sz="1500" dirty="0" smtClean="0"/>
            <a:t>, </a:t>
          </a:r>
          <a:br>
            <a:rPr lang="pt-BR" sz="1500" dirty="0" smtClean="0"/>
          </a:br>
          <a:r>
            <a:rPr lang="pt-BR" sz="1500" dirty="0" smtClean="0"/>
            <a:t>Geógrafa</a:t>
          </a:r>
          <a:endParaRPr lang="pt-BR" sz="1500" dirty="0"/>
        </a:p>
      </dgm:t>
    </dgm:pt>
    <dgm:pt modelId="{4FDA162F-A3E7-4867-80A5-E2FE9B295B84}" type="parTrans" cxnId="{A9197EAA-3205-4405-9B41-4FD3E8C2262D}">
      <dgm:prSet/>
      <dgm:spPr/>
      <dgm:t>
        <a:bodyPr/>
        <a:lstStyle/>
        <a:p>
          <a:endParaRPr lang="pt-BR" sz="1500"/>
        </a:p>
      </dgm:t>
    </dgm:pt>
    <dgm:pt modelId="{2C301606-A223-4297-B26C-D7AB755BA252}" type="sibTrans" cxnId="{A9197EAA-3205-4405-9B41-4FD3E8C2262D}">
      <dgm:prSet/>
      <dgm:spPr/>
      <dgm:t>
        <a:bodyPr/>
        <a:lstStyle/>
        <a:p>
          <a:endParaRPr lang="pt-BR" sz="1500"/>
        </a:p>
      </dgm:t>
    </dgm:pt>
    <dgm:pt modelId="{B635604F-7264-4F2C-8047-25AB382000FE}">
      <dgm:prSet phldrT="[Texto]" custT="1"/>
      <dgm:spPr/>
      <dgm:t>
        <a:bodyPr/>
        <a:lstStyle/>
        <a:p>
          <a:r>
            <a:rPr lang="pt-BR" sz="1500" dirty="0" smtClean="0"/>
            <a:t>Geoprocessamento</a:t>
          </a:r>
          <a:endParaRPr lang="pt-BR" sz="1500" dirty="0"/>
        </a:p>
      </dgm:t>
    </dgm:pt>
    <dgm:pt modelId="{D46A7129-BF20-4070-86D1-AA40C70536A8}" type="parTrans" cxnId="{343C9037-F3BA-432A-8348-3F879DD13EDF}">
      <dgm:prSet/>
      <dgm:spPr/>
      <dgm:t>
        <a:bodyPr/>
        <a:lstStyle/>
        <a:p>
          <a:endParaRPr lang="pt-BR" sz="1500"/>
        </a:p>
      </dgm:t>
    </dgm:pt>
    <dgm:pt modelId="{53AB85FA-661F-4EDF-8499-6DF39AE2C89C}" type="sibTrans" cxnId="{343C9037-F3BA-432A-8348-3F879DD13EDF}">
      <dgm:prSet/>
      <dgm:spPr/>
      <dgm:t>
        <a:bodyPr/>
        <a:lstStyle/>
        <a:p>
          <a:endParaRPr lang="pt-BR" sz="1500"/>
        </a:p>
      </dgm:t>
    </dgm:pt>
    <dgm:pt modelId="{F664B23B-9FA8-496E-B310-943564305980}">
      <dgm:prSet phldrT="[Texto]" custT="1"/>
      <dgm:spPr/>
      <dgm:t>
        <a:bodyPr/>
        <a:lstStyle/>
        <a:p>
          <a:r>
            <a:rPr lang="pt-BR" sz="1500" dirty="0" smtClean="0"/>
            <a:t>Diego </a:t>
          </a:r>
          <a:r>
            <a:rPr lang="pt-BR" sz="1500" dirty="0" err="1" smtClean="0"/>
            <a:t>Kurtz</a:t>
          </a:r>
          <a:r>
            <a:rPr lang="pt-BR" sz="1500" dirty="0" smtClean="0"/>
            <a:t>,</a:t>
          </a:r>
          <a:br>
            <a:rPr lang="pt-BR" sz="1500" dirty="0" smtClean="0"/>
          </a:br>
          <a:r>
            <a:rPr lang="pt-BR" sz="1500" dirty="0" smtClean="0"/>
            <a:t>Agrônomo </a:t>
          </a:r>
          <a:r>
            <a:rPr lang="pt-BR" sz="1500" dirty="0" err="1" smtClean="0"/>
            <a:t>MSc</a:t>
          </a:r>
          <a:endParaRPr lang="pt-BR" sz="1500" dirty="0"/>
        </a:p>
      </dgm:t>
    </dgm:pt>
    <dgm:pt modelId="{5D421B14-7D56-4BFB-8946-2FB8215C789C}" type="parTrans" cxnId="{A701B8C9-96FB-4767-A625-72773B20DFCB}">
      <dgm:prSet/>
      <dgm:spPr/>
      <dgm:t>
        <a:bodyPr/>
        <a:lstStyle/>
        <a:p>
          <a:endParaRPr lang="pt-BR" sz="1500"/>
        </a:p>
      </dgm:t>
    </dgm:pt>
    <dgm:pt modelId="{3C010867-5A01-432B-A5F1-D1C235D495CC}" type="sibTrans" cxnId="{A701B8C9-96FB-4767-A625-72773B20DFCB}">
      <dgm:prSet/>
      <dgm:spPr/>
      <dgm:t>
        <a:bodyPr/>
        <a:lstStyle/>
        <a:p>
          <a:endParaRPr lang="pt-BR" sz="1500"/>
        </a:p>
      </dgm:t>
    </dgm:pt>
    <dgm:pt modelId="{20BFF87F-3105-4DA0-8315-3B6C8148E80B}">
      <dgm:prSet phldrT="[Texto]" custT="1"/>
      <dgm:spPr/>
      <dgm:t>
        <a:bodyPr/>
        <a:lstStyle/>
        <a:p>
          <a:r>
            <a:rPr lang="pt-BR" sz="1500" dirty="0" smtClean="0"/>
            <a:t>Planejamento Estratégico e Gestão do Conhecimento</a:t>
          </a:r>
          <a:endParaRPr lang="pt-BR" sz="1500" dirty="0"/>
        </a:p>
      </dgm:t>
    </dgm:pt>
    <dgm:pt modelId="{E8BCCFDE-3D5E-4A0B-8E63-87860B27B48A}" type="parTrans" cxnId="{235F75F5-9FD2-45BA-8E8C-A96E7514EF07}">
      <dgm:prSet/>
      <dgm:spPr/>
      <dgm:t>
        <a:bodyPr/>
        <a:lstStyle/>
        <a:p>
          <a:endParaRPr lang="pt-BR" sz="1500"/>
        </a:p>
      </dgm:t>
    </dgm:pt>
    <dgm:pt modelId="{CD9C6141-EC73-4F0B-83B7-5BDBB6878BCF}" type="sibTrans" cxnId="{235F75F5-9FD2-45BA-8E8C-A96E7514EF07}">
      <dgm:prSet/>
      <dgm:spPr/>
      <dgm:t>
        <a:bodyPr/>
        <a:lstStyle/>
        <a:p>
          <a:endParaRPr lang="pt-BR" sz="1500"/>
        </a:p>
      </dgm:t>
    </dgm:pt>
    <dgm:pt modelId="{A4F6FFC2-ACEB-4280-8810-BFC8FE03AC2F}">
      <dgm:prSet phldrT="[Texto]" custT="1"/>
      <dgm:spPr/>
      <dgm:t>
        <a:bodyPr/>
        <a:lstStyle/>
        <a:p>
          <a:r>
            <a:rPr lang="pt-BR" sz="1500" dirty="0" err="1" smtClean="0"/>
            <a:t>Socioeconomia</a:t>
          </a:r>
          <a:endParaRPr lang="pt-BR" sz="1500" dirty="0"/>
        </a:p>
      </dgm:t>
    </dgm:pt>
    <dgm:pt modelId="{F95E7DB8-C1E0-44ED-ABFF-1C62E4B8255B}" type="parTrans" cxnId="{A22A3205-F605-4A0F-9153-81AE7FC1A072}">
      <dgm:prSet/>
      <dgm:spPr/>
      <dgm:t>
        <a:bodyPr/>
        <a:lstStyle/>
        <a:p>
          <a:endParaRPr lang="pt-BR" sz="1500"/>
        </a:p>
      </dgm:t>
    </dgm:pt>
    <dgm:pt modelId="{8AEAA578-0C04-45B6-BF1D-BCCEBEFDA3C3}" type="sibTrans" cxnId="{A22A3205-F605-4A0F-9153-81AE7FC1A072}">
      <dgm:prSet/>
      <dgm:spPr/>
      <dgm:t>
        <a:bodyPr/>
        <a:lstStyle/>
        <a:p>
          <a:endParaRPr lang="pt-BR" sz="1500"/>
        </a:p>
      </dgm:t>
    </dgm:pt>
    <dgm:pt modelId="{D3BD7CB1-B073-491C-8CD9-D4CD56F87378}">
      <dgm:prSet phldrT="[Texto]" custT="1"/>
      <dgm:spPr/>
      <dgm:t>
        <a:bodyPr/>
        <a:lstStyle/>
        <a:p>
          <a:r>
            <a:rPr lang="pt-BR" sz="1500" dirty="0" smtClean="0"/>
            <a:t>Irrigação e Erosão</a:t>
          </a:r>
          <a:endParaRPr lang="pt-BR" sz="1500" dirty="0"/>
        </a:p>
      </dgm:t>
    </dgm:pt>
    <dgm:pt modelId="{F2544275-3186-425B-8E16-617277A4B7F5}" type="parTrans" cxnId="{85D507AC-D146-4E97-9382-3F57F4E8373A}">
      <dgm:prSet/>
      <dgm:spPr/>
      <dgm:t>
        <a:bodyPr/>
        <a:lstStyle/>
        <a:p>
          <a:endParaRPr lang="pt-BR" sz="1500"/>
        </a:p>
      </dgm:t>
    </dgm:pt>
    <dgm:pt modelId="{8BD599B4-B067-4221-8D94-B4FCB20ED6DD}" type="sibTrans" cxnId="{85D507AC-D146-4E97-9382-3F57F4E8373A}">
      <dgm:prSet/>
      <dgm:spPr/>
      <dgm:t>
        <a:bodyPr/>
        <a:lstStyle/>
        <a:p>
          <a:endParaRPr lang="pt-BR" sz="1500"/>
        </a:p>
      </dgm:t>
    </dgm:pt>
    <dgm:pt modelId="{24836C2C-48C9-418C-A9CC-E983E4A86779}">
      <dgm:prSet phldrT="[Texto]" custT="1"/>
      <dgm:spPr/>
      <dgm:t>
        <a:bodyPr/>
        <a:lstStyle/>
        <a:p>
          <a:r>
            <a:rPr lang="pt-BR" sz="1500" dirty="0" smtClean="0"/>
            <a:t>Gisele </a:t>
          </a:r>
          <a:r>
            <a:rPr lang="pt-BR" sz="1500" dirty="0" err="1" smtClean="0"/>
            <a:t>Alarcon</a:t>
          </a:r>
          <a:r>
            <a:rPr lang="pt-BR" sz="1500" dirty="0" smtClean="0"/>
            <a:t>,</a:t>
          </a:r>
          <a:br>
            <a:rPr lang="pt-BR" sz="1500" dirty="0" smtClean="0"/>
          </a:br>
          <a:r>
            <a:rPr lang="pt-BR" sz="1500" dirty="0" smtClean="0"/>
            <a:t>Bióloga Dr.</a:t>
          </a:r>
          <a:endParaRPr lang="pt-BR" sz="1500" dirty="0"/>
        </a:p>
      </dgm:t>
    </dgm:pt>
    <dgm:pt modelId="{519943BB-733E-49D4-96F7-8814D8EEAE16}" type="parTrans" cxnId="{6A0F8B4F-C2D3-4DE4-BF19-041B1C7205DD}">
      <dgm:prSet/>
      <dgm:spPr/>
      <dgm:t>
        <a:bodyPr/>
        <a:lstStyle/>
        <a:p>
          <a:endParaRPr lang="pt-BR" sz="1500"/>
        </a:p>
      </dgm:t>
    </dgm:pt>
    <dgm:pt modelId="{217CE867-5784-4515-89A7-913D1786513A}" type="sibTrans" cxnId="{6A0F8B4F-C2D3-4DE4-BF19-041B1C7205DD}">
      <dgm:prSet/>
      <dgm:spPr/>
      <dgm:t>
        <a:bodyPr/>
        <a:lstStyle/>
        <a:p>
          <a:endParaRPr lang="pt-BR" sz="1500"/>
        </a:p>
      </dgm:t>
    </dgm:pt>
    <dgm:pt modelId="{B38131F8-E5A6-47E0-8792-599819403E54}">
      <dgm:prSet phldrT="[Texto]" custT="1"/>
      <dgm:spPr/>
      <dgm:t>
        <a:bodyPr/>
        <a:lstStyle/>
        <a:p>
          <a:r>
            <a:rPr lang="pt-BR" sz="1500" dirty="0" smtClean="0"/>
            <a:t>Gestão da Paisagem e Serviços Ecossistêmicos</a:t>
          </a:r>
          <a:endParaRPr lang="pt-BR" sz="1500" dirty="0"/>
        </a:p>
      </dgm:t>
    </dgm:pt>
    <dgm:pt modelId="{8BFCB068-2C81-42AF-8895-CC871C3BADE4}" type="parTrans" cxnId="{64BA594C-BA02-4B2A-9555-4C004B55B844}">
      <dgm:prSet/>
      <dgm:spPr/>
      <dgm:t>
        <a:bodyPr/>
        <a:lstStyle/>
        <a:p>
          <a:endParaRPr lang="pt-BR" sz="1500"/>
        </a:p>
      </dgm:t>
    </dgm:pt>
    <dgm:pt modelId="{E7679A04-988A-4A5D-BEEB-16EF573203ED}" type="sibTrans" cxnId="{64BA594C-BA02-4B2A-9555-4C004B55B844}">
      <dgm:prSet/>
      <dgm:spPr/>
      <dgm:t>
        <a:bodyPr/>
        <a:lstStyle/>
        <a:p>
          <a:endParaRPr lang="pt-BR" sz="1500"/>
        </a:p>
      </dgm:t>
    </dgm:pt>
    <dgm:pt modelId="{A51825D3-58D9-45B7-801F-2E620172C947}">
      <dgm:prSet phldrT="[Texto]" custT="1"/>
      <dgm:spPr/>
      <dgm:t>
        <a:bodyPr/>
        <a:lstStyle/>
        <a:p>
          <a:r>
            <a:rPr lang="pt-BR" sz="1500" dirty="0" smtClean="0"/>
            <a:t>Ricardo </a:t>
          </a:r>
          <a:r>
            <a:rPr lang="pt-BR" sz="1500" dirty="0" err="1" smtClean="0"/>
            <a:t>Orso</a:t>
          </a:r>
          <a:r>
            <a:rPr lang="pt-BR" sz="1500" dirty="0" smtClean="0"/>
            <a:t>,</a:t>
          </a:r>
          <a:br>
            <a:rPr lang="pt-BR" sz="1500" dirty="0" smtClean="0"/>
          </a:br>
          <a:r>
            <a:rPr lang="pt-BR" sz="1500" dirty="0" smtClean="0"/>
            <a:t>Economista</a:t>
          </a:r>
          <a:endParaRPr lang="pt-BR" sz="1500" dirty="0"/>
        </a:p>
      </dgm:t>
    </dgm:pt>
    <dgm:pt modelId="{0B774D8E-A3C6-477E-95B4-9F7D801A506F}" type="parTrans" cxnId="{8C9E3614-9175-4F33-AE54-57D3E220FA72}">
      <dgm:prSet/>
      <dgm:spPr/>
      <dgm:t>
        <a:bodyPr/>
        <a:lstStyle/>
        <a:p>
          <a:endParaRPr lang="pt-BR" sz="1500"/>
        </a:p>
      </dgm:t>
    </dgm:pt>
    <dgm:pt modelId="{C7F79D04-856C-48D9-A074-C88AF2DE911B}" type="sibTrans" cxnId="{8C9E3614-9175-4F33-AE54-57D3E220FA72}">
      <dgm:prSet/>
      <dgm:spPr/>
      <dgm:t>
        <a:bodyPr/>
        <a:lstStyle/>
        <a:p>
          <a:endParaRPr lang="pt-BR" sz="1500"/>
        </a:p>
      </dgm:t>
    </dgm:pt>
    <dgm:pt modelId="{D35A0B46-23E6-4D28-9EB8-26A2BFA6FD2B}">
      <dgm:prSet phldrT="[Texto]" custT="1"/>
      <dgm:spPr/>
      <dgm:t>
        <a:bodyPr/>
        <a:lstStyle/>
        <a:p>
          <a:r>
            <a:rPr lang="pt-BR" sz="1500" dirty="0" smtClean="0"/>
            <a:t>Análise Econômica</a:t>
          </a:r>
          <a:endParaRPr lang="pt-BR" sz="1500" dirty="0"/>
        </a:p>
      </dgm:t>
    </dgm:pt>
    <dgm:pt modelId="{0577676E-F511-4B1C-95B6-CACF34DD2427}" type="parTrans" cxnId="{74AEA2AC-218C-4C6F-B860-E0D3FA9A3D47}">
      <dgm:prSet/>
      <dgm:spPr/>
      <dgm:t>
        <a:bodyPr/>
        <a:lstStyle/>
        <a:p>
          <a:endParaRPr lang="pt-BR" sz="1500"/>
        </a:p>
      </dgm:t>
    </dgm:pt>
    <dgm:pt modelId="{BCC7CBE3-09B9-4889-8597-FA4147BFEAF8}" type="sibTrans" cxnId="{74AEA2AC-218C-4C6F-B860-E0D3FA9A3D47}">
      <dgm:prSet/>
      <dgm:spPr/>
      <dgm:t>
        <a:bodyPr/>
        <a:lstStyle/>
        <a:p>
          <a:endParaRPr lang="pt-BR" sz="1500"/>
        </a:p>
      </dgm:t>
    </dgm:pt>
    <dgm:pt modelId="{7E75AF10-344E-4470-A667-D174650942E2}">
      <dgm:prSet phldrT="[Texto]" custT="1"/>
      <dgm:spPr/>
      <dgm:t>
        <a:bodyPr/>
        <a:lstStyle/>
        <a:p>
          <a:r>
            <a:rPr lang="pt-BR" sz="1500" dirty="0" smtClean="0"/>
            <a:t>Camila Geraldo</a:t>
          </a:r>
          <a:endParaRPr lang="pt-BR" sz="1500" dirty="0"/>
        </a:p>
      </dgm:t>
    </dgm:pt>
    <dgm:pt modelId="{803F01D4-1694-450F-B9F3-A542E5F50D74}" type="parTrans" cxnId="{76C7DFBF-524D-4A94-B8D7-00D0BC75DA09}">
      <dgm:prSet/>
      <dgm:spPr/>
      <dgm:t>
        <a:bodyPr/>
        <a:lstStyle/>
        <a:p>
          <a:endParaRPr lang="pt-BR"/>
        </a:p>
      </dgm:t>
    </dgm:pt>
    <dgm:pt modelId="{FDDE57D0-ED9B-4197-BC6A-773BAB9E2946}" type="sibTrans" cxnId="{76C7DFBF-524D-4A94-B8D7-00D0BC75DA09}">
      <dgm:prSet/>
      <dgm:spPr/>
      <dgm:t>
        <a:bodyPr/>
        <a:lstStyle/>
        <a:p>
          <a:endParaRPr lang="pt-BR"/>
        </a:p>
      </dgm:t>
    </dgm:pt>
    <dgm:pt modelId="{57BF1DFF-44FA-4713-845D-A0B193959379}">
      <dgm:prSet phldrT="[Texto]" custT="1"/>
      <dgm:spPr/>
      <dgm:t>
        <a:bodyPr/>
        <a:lstStyle/>
        <a:p>
          <a:r>
            <a:rPr lang="pt-BR" sz="1500" dirty="0" smtClean="0"/>
            <a:t>Comunicação</a:t>
          </a:r>
          <a:endParaRPr lang="pt-BR" sz="1500" dirty="0"/>
        </a:p>
      </dgm:t>
    </dgm:pt>
    <dgm:pt modelId="{AC3F3B4E-2614-452C-95B2-1FF46D91B8E7}" type="parTrans" cxnId="{447BA1AB-C4E3-4DB9-85D3-B003C549153B}">
      <dgm:prSet/>
      <dgm:spPr/>
      <dgm:t>
        <a:bodyPr/>
        <a:lstStyle/>
        <a:p>
          <a:endParaRPr lang="pt-BR"/>
        </a:p>
      </dgm:t>
    </dgm:pt>
    <dgm:pt modelId="{78CA714C-32BA-40B4-AB5C-DA567A59A332}" type="sibTrans" cxnId="{447BA1AB-C4E3-4DB9-85D3-B003C549153B}">
      <dgm:prSet/>
      <dgm:spPr/>
      <dgm:t>
        <a:bodyPr/>
        <a:lstStyle/>
        <a:p>
          <a:endParaRPr lang="pt-BR"/>
        </a:p>
      </dgm:t>
    </dgm:pt>
    <dgm:pt modelId="{00404E6F-9982-4D7A-8DFB-AC0ED62764B1}" type="pres">
      <dgm:prSet presAssocID="{DD68D68E-0298-4B6D-94AB-12A04D3C0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865C25-0F6E-45B5-B7AE-58BB4C939F13}" type="pres">
      <dgm:prSet presAssocID="{B4F18242-1C18-47F8-BD61-EFF3E7946096}" presName="composite" presStyleCnt="0"/>
      <dgm:spPr/>
    </dgm:pt>
    <dgm:pt modelId="{359DE73C-C085-4EF7-A3C8-93AC23D17104}" type="pres">
      <dgm:prSet presAssocID="{B4F18242-1C18-47F8-BD61-EFF3E7946096}" presName="parTx" presStyleLbl="alignNode1" presStyleIdx="0" presStyleCnt="5" custScaleX="108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37685D-F6CB-420D-988C-8F4395EB8482}" type="pres">
      <dgm:prSet presAssocID="{B4F18242-1C18-47F8-BD61-EFF3E7946096}" presName="desTx" presStyleLbl="alignAccFollowNode1" presStyleIdx="0" presStyleCnt="5" custScaleX="1084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421DD1-DF46-493F-B255-D0AAD3F59415}" type="pres">
      <dgm:prSet presAssocID="{2C301606-A223-4297-B26C-D7AB755BA252}" presName="space" presStyleCnt="0"/>
      <dgm:spPr/>
    </dgm:pt>
    <dgm:pt modelId="{30A262E6-BC40-4033-9320-ECB56DA16CE3}" type="pres">
      <dgm:prSet presAssocID="{F664B23B-9FA8-496E-B310-943564305980}" presName="composite" presStyleCnt="0"/>
      <dgm:spPr/>
    </dgm:pt>
    <dgm:pt modelId="{0F621E7B-E663-445C-9017-5B1A0485E9FD}" type="pres">
      <dgm:prSet presAssocID="{F664B23B-9FA8-496E-B310-943564305980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1ADA27-59C4-46F5-B599-60207EC9086A}" type="pres">
      <dgm:prSet presAssocID="{F664B23B-9FA8-496E-B310-943564305980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A8A146-3825-4CD8-8510-303502F05686}" type="pres">
      <dgm:prSet presAssocID="{3C010867-5A01-432B-A5F1-D1C235D495CC}" presName="space" presStyleCnt="0"/>
      <dgm:spPr/>
    </dgm:pt>
    <dgm:pt modelId="{A014386E-A18C-4D79-B5DC-2167808F51D8}" type="pres">
      <dgm:prSet presAssocID="{24836C2C-48C9-418C-A9CC-E983E4A86779}" presName="composite" presStyleCnt="0"/>
      <dgm:spPr/>
    </dgm:pt>
    <dgm:pt modelId="{EEE23046-1030-43E4-ADAD-8B88EED399A4}" type="pres">
      <dgm:prSet presAssocID="{24836C2C-48C9-418C-A9CC-E983E4A8677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6C39A2-47AC-4BFC-B94D-D7186A21BA02}" type="pres">
      <dgm:prSet presAssocID="{24836C2C-48C9-418C-A9CC-E983E4A86779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66E54C-952D-4CBB-9882-5FC0139C849A}" type="pres">
      <dgm:prSet presAssocID="{217CE867-5784-4515-89A7-913D1786513A}" presName="space" presStyleCnt="0"/>
      <dgm:spPr/>
    </dgm:pt>
    <dgm:pt modelId="{0846CA2A-5F41-49FC-94CB-A177ADFB3432}" type="pres">
      <dgm:prSet presAssocID="{A51825D3-58D9-45B7-801F-2E620172C947}" presName="composite" presStyleCnt="0"/>
      <dgm:spPr/>
    </dgm:pt>
    <dgm:pt modelId="{D7E04014-7C60-42E5-91D4-3857D681999F}" type="pres">
      <dgm:prSet presAssocID="{A51825D3-58D9-45B7-801F-2E620172C947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628FD0-970B-4850-8818-74CBA7F0AB3F}" type="pres">
      <dgm:prSet presAssocID="{A51825D3-58D9-45B7-801F-2E620172C947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B17586-A5FE-4F58-A73C-A3BA6D654174}" type="pres">
      <dgm:prSet presAssocID="{C7F79D04-856C-48D9-A074-C88AF2DE911B}" presName="space" presStyleCnt="0"/>
      <dgm:spPr/>
    </dgm:pt>
    <dgm:pt modelId="{FA4D2C88-E602-4594-9EF2-16E824C0D6B9}" type="pres">
      <dgm:prSet presAssocID="{7E75AF10-344E-4470-A667-D174650942E2}" presName="composite" presStyleCnt="0"/>
      <dgm:spPr/>
    </dgm:pt>
    <dgm:pt modelId="{175C61B0-8343-4F56-8A80-A9F75F74CD76}" type="pres">
      <dgm:prSet presAssocID="{7E75AF10-344E-4470-A667-D174650942E2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18A9D5-2BE4-450F-90FD-5391A9C3FA95}" type="pres">
      <dgm:prSet presAssocID="{7E75AF10-344E-4470-A667-D174650942E2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A0F8B4F-C2D3-4DE4-BF19-041B1C7205DD}" srcId="{DD68D68E-0298-4B6D-94AB-12A04D3C07D2}" destId="{24836C2C-48C9-418C-A9CC-E983E4A86779}" srcOrd="2" destOrd="0" parTransId="{519943BB-733E-49D4-96F7-8814D8EEAE16}" sibTransId="{217CE867-5784-4515-89A7-913D1786513A}"/>
    <dgm:cxn modelId="{74AEA2AC-218C-4C6F-B860-E0D3FA9A3D47}" srcId="{A51825D3-58D9-45B7-801F-2E620172C947}" destId="{D35A0B46-23E6-4D28-9EB8-26A2BFA6FD2B}" srcOrd="0" destOrd="0" parTransId="{0577676E-F511-4B1C-95B6-CACF34DD2427}" sibTransId="{BCC7CBE3-09B9-4889-8597-FA4147BFEAF8}"/>
    <dgm:cxn modelId="{D66F599F-5F72-4E0B-ABD5-0C16057E6993}" type="presOf" srcId="{57BF1DFF-44FA-4713-845D-A0B193959379}" destId="{8318A9D5-2BE4-450F-90FD-5391A9C3FA95}" srcOrd="0" destOrd="0" presId="urn:microsoft.com/office/officeart/2005/8/layout/hList1"/>
    <dgm:cxn modelId="{A701B8C9-96FB-4767-A625-72773B20DFCB}" srcId="{DD68D68E-0298-4B6D-94AB-12A04D3C07D2}" destId="{F664B23B-9FA8-496E-B310-943564305980}" srcOrd="1" destOrd="0" parTransId="{5D421B14-7D56-4BFB-8946-2FB8215C789C}" sibTransId="{3C010867-5A01-432B-A5F1-D1C235D495CC}"/>
    <dgm:cxn modelId="{447BA1AB-C4E3-4DB9-85D3-B003C549153B}" srcId="{7E75AF10-344E-4470-A667-D174650942E2}" destId="{57BF1DFF-44FA-4713-845D-A0B193959379}" srcOrd="0" destOrd="0" parTransId="{AC3F3B4E-2614-452C-95B2-1FF46D91B8E7}" sibTransId="{78CA714C-32BA-40B4-AB5C-DA567A59A332}"/>
    <dgm:cxn modelId="{64BA594C-BA02-4B2A-9555-4C004B55B844}" srcId="{24836C2C-48C9-418C-A9CC-E983E4A86779}" destId="{B38131F8-E5A6-47E0-8792-599819403E54}" srcOrd="0" destOrd="0" parTransId="{8BFCB068-2C81-42AF-8895-CC871C3BADE4}" sibTransId="{E7679A04-988A-4A5D-BEEB-16EF573203ED}"/>
    <dgm:cxn modelId="{07F8C77C-7CE4-41C5-AA64-A9F32BFB9DEF}" type="presOf" srcId="{F664B23B-9FA8-496E-B310-943564305980}" destId="{0F621E7B-E663-445C-9017-5B1A0485E9FD}" srcOrd="0" destOrd="0" presId="urn:microsoft.com/office/officeart/2005/8/layout/hList1"/>
    <dgm:cxn modelId="{F2E33FB8-F1C1-4CFA-B87C-8331624E7CD7}" type="presOf" srcId="{B635604F-7264-4F2C-8047-25AB382000FE}" destId="{9737685D-F6CB-420D-988C-8F4395EB8482}" srcOrd="0" destOrd="0" presId="urn:microsoft.com/office/officeart/2005/8/layout/hList1"/>
    <dgm:cxn modelId="{65E21488-DC83-42DB-AD0A-E43894F30537}" type="presOf" srcId="{24836C2C-48C9-418C-A9CC-E983E4A86779}" destId="{EEE23046-1030-43E4-ADAD-8B88EED399A4}" srcOrd="0" destOrd="0" presId="urn:microsoft.com/office/officeart/2005/8/layout/hList1"/>
    <dgm:cxn modelId="{40E8DA54-CEEA-4788-ABFF-AB77D6B8CE6A}" type="presOf" srcId="{A51825D3-58D9-45B7-801F-2E620172C947}" destId="{D7E04014-7C60-42E5-91D4-3857D681999F}" srcOrd="0" destOrd="0" presId="urn:microsoft.com/office/officeart/2005/8/layout/hList1"/>
    <dgm:cxn modelId="{343C9037-F3BA-432A-8348-3F879DD13EDF}" srcId="{B4F18242-1C18-47F8-BD61-EFF3E7946096}" destId="{B635604F-7264-4F2C-8047-25AB382000FE}" srcOrd="0" destOrd="0" parTransId="{D46A7129-BF20-4070-86D1-AA40C70536A8}" sibTransId="{53AB85FA-661F-4EDF-8499-6DF39AE2C89C}"/>
    <dgm:cxn modelId="{A22A3205-F605-4A0F-9153-81AE7FC1A072}" srcId="{B4F18242-1C18-47F8-BD61-EFF3E7946096}" destId="{A4F6FFC2-ACEB-4280-8810-BFC8FE03AC2F}" srcOrd="1" destOrd="0" parTransId="{F95E7DB8-C1E0-44ED-ABFF-1C62E4B8255B}" sibTransId="{8AEAA578-0C04-45B6-BF1D-BCCEBEFDA3C3}"/>
    <dgm:cxn modelId="{235F75F5-9FD2-45BA-8E8C-A96E7514EF07}" srcId="{F664B23B-9FA8-496E-B310-943564305980}" destId="{20BFF87F-3105-4DA0-8315-3B6C8148E80B}" srcOrd="0" destOrd="0" parTransId="{E8BCCFDE-3D5E-4A0B-8E63-87860B27B48A}" sibTransId="{CD9C6141-EC73-4F0B-83B7-5BDBB6878BCF}"/>
    <dgm:cxn modelId="{8C9E3614-9175-4F33-AE54-57D3E220FA72}" srcId="{DD68D68E-0298-4B6D-94AB-12A04D3C07D2}" destId="{A51825D3-58D9-45B7-801F-2E620172C947}" srcOrd="3" destOrd="0" parTransId="{0B774D8E-A3C6-477E-95B4-9F7D801A506F}" sibTransId="{C7F79D04-856C-48D9-A074-C88AF2DE911B}"/>
    <dgm:cxn modelId="{76C7DFBF-524D-4A94-B8D7-00D0BC75DA09}" srcId="{DD68D68E-0298-4B6D-94AB-12A04D3C07D2}" destId="{7E75AF10-344E-4470-A667-D174650942E2}" srcOrd="4" destOrd="0" parTransId="{803F01D4-1694-450F-B9F3-A542E5F50D74}" sibTransId="{FDDE57D0-ED9B-4197-BC6A-773BAB9E2946}"/>
    <dgm:cxn modelId="{B3ACA16A-F823-4504-BD09-10CF7A6A2935}" type="presOf" srcId="{20BFF87F-3105-4DA0-8315-3B6C8148E80B}" destId="{AA1ADA27-59C4-46F5-B599-60207EC9086A}" srcOrd="0" destOrd="0" presId="urn:microsoft.com/office/officeart/2005/8/layout/hList1"/>
    <dgm:cxn modelId="{99F8DD10-60AE-4DEF-B61A-27BB714FAE17}" type="presOf" srcId="{7E75AF10-344E-4470-A667-D174650942E2}" destId="{175C61B0-8343-4F56-8A80-A9F75F74CD76}" srcOrd="0" destOrd="0" presId="urn:microsoft.com/office/officeart/2005/8/layout/hList1"/>
    <dgm:cxn modelId="{85D507AC-D146-4E97-9382-3F57F4E8373A}" srcId="{F664B23B-9FA8-496E-B310-943564305980}" destId="{D3BD7CB1-B073-491C-8CD9-D4CD56F87378}" srcOrd="1" destOrd="0" parTransId="{F2544275-3186-425B-8E16-617277A4B7F5}" sibTransId="{8BD599B4-B067-4221-8D94-B4FCB20ED6DD}"/>
    <dgm:cxn modelId="{1ED36819-EC1D-41BC-9091-C13D30218B27}" type="presOf" srcId="{B38131F8-E5A6-47E0-8792-599819403E54}" destId="{686C39A2-47AC-4BFC-B94D-D7186A21BA02}" srcOrd="0" destOrd="0" presId="urn:microsoft.com/office/officeart/2005/8/layout/hList1"/>
    <dgm:cxn modelId="{055BD12B-0FC6-4999-8CC8-573B4FF4EE96}" type="presOf" srcId="{B4F18242-1C18-47F8-BD61-EFF3E7946096}" destId="{359DE73C-C085-4EF7-A3C8-93AC23D17104}" srcOrd="0" destOrd="0" presId="urn:microsoft.com/office/officeart/2005/8/layout/hList1"/>
    <dgm:cxn modelId="{A0AC3963-233D-4377-8C4C-FAC84A42216C}" type="presOf" srcId="{D35A0B46-23E6-4D28-9EB8-26A2BFA6FD2B}" destId="{10628FD0-970B-4850-8818-74CBA7F0AB3F}" srcOrd="0" destOrd="0" presId="urn:microsoft.com/office/officeart/2005/8/layout/hList1"/>
    <dgm:cxn modelId="{E8E7C9FE-84E2-4A58-9970-D9EF167813C0}" type="presOf" srcId="{D3BD7CB1-B073-491C-8CD9-D4CD56F87378}" destId="{AA1ADA27-59C4-46F5-B599-60207EC9086A}" srcOrd="0" destOrd="1" presId="urn:microsoft.com/office/officeart/2005/8/layout/hList1"/>
    <dgm:cxn modelId="{A0E52D15-4B22-4F61-8BA8-C8C28429559F}" type="presOf" srcId="{DD68D68E-0298-4B6D-94AB-12A04D3C07D2}" destId="{00404E6F-9982-4D7A-8DFB-AC0ED62764B1}" srcOrd="0" destOrd="0" presId="urn:microsoft.com/office/officeart/2005/8/layout/hList1"/>
    <dgm:cxn modelId="{1CF462D9-7B19-4ED5-8268-D30D1E8323EB}" type="presOf" srcId="{A4F6FFC2-ACEB-4280-8810-BFC8FE03AC2F}" destId="{9737685D-F6CB-420D-988C-8F4395EB8482}" srcOrd="0" destOrd="1" presId="urn:microsoft.com/office/officeart/2005/8/layout/hList1"/>
    <dgm:cxn modelId="{A9197EAA-3205-4405-9B41-4FD3E8C2262D}" srcId="{DD68D68E-0298-4B6D-94AB-12A04D3C07D2}" destId="{B4F18242-1C18-47F8-BD61-EFF3E7946096}" srcOrd="0" destOrd="0" parTransId="{4FDA162F-A3E7-4867-80A5-E2FE9B295B84}" sibTransId="{2C301606-A223-4297-B26C-D7AB755BA252}"/>
    <dgm:cxn modelId="{224827BF-18B2-44DC-92A9-EEED1E9A2F4E}" type="presParOf" srcId="{00404E6F-9982-4D7A-8DFB-AC0ED62764B1}" destId="{1C865C25-0F6E-45B5-B7AE-58BB4C939F13}" srcOrd="0" destOrd="0" presId="urn:microsoft.com/office/officeart/2005/8/layout/hList1"/>
    <dgm:cxn modelId="{8215DA0C-9DCA-4D32-9D49-3CFF0B181A8E}" type="presParOf" srcId="{1C865C25-0F6E-45B5-B7AE-58BB4C939F13}" destId="{359DE73C-C085-4EF7-A3C8-93AC23D17104}" srcOrd="0" destOrd="0" presId="urn:microsoft.com/office/officeart/2005/8/layout/hList1"/>
    <dgm:cxn modelId="{AF8D8083-1124-4B40-A62E-F6FC2F2CDC7C}" type="presParOf" srcId="{1C865C25-0F6E-45B5-B7AE-58BB4C939F13}" destId="{9737685D-F6CB-420D-988C-8F4395EB8482}" srcOrd="1" destOrd="0" presId="urn:microsoft.com/office/officeart/2005/8/layout/hList1"/>
    <dgm:cxn modelId="{2FD72F9F-364B-4BD5-99C3-E120C7BF596A}" type="presParOf" srcId="{00404E6F-9982-4D7A-8DFB-AC0ED62764B1}" destId="{BC421DD1-DF46-493F-B255-D0AAD3F59415}" srcOrd="1" destOrd="0" presId="urn:microsoft.com/office/officeart/2005/8/layout/hList1"/>
    <dgm:cxn modelId="{853F2009-0ABA-4E3A-9C51-4E42B3598A17}" type="presParOf" srcId="{00404E6F-9982-4D7A-8DFB-AC0ED62764B1}" destId="{30A262E6-BC40-4033-9320-ECB56DA16CE3}" srcOrd="2" destOrd="0" presId="urn:microsoft.com/office/officeart/2005/8/layout/hList1"/>
    <dgm:cxn modelId="{B0B5209F-95CB-4DED-AC52-2D7FC011287F}" type="presParOf" srcId="{30A262E6-BC40-4033-9320-ECB56DA16CE3}" destId="{0F621E7B-E663-445C-9017-5B1A0485E9FD}" srcOrd="0" destOrd="0" presId="urn:microsoft.com/office/officeart/2005/8/layout/hList1"/>
    <dgm:cxn modelId="{B6CAD9A0-8E61-43E8-A5BF-FB37882B6C68}" type="presParOf" srcId="{30A262E6-BC40-4033-9320-ECB56DA16CE3}" destId="{AA1ADA27-59C4-46F5-B599-60207EC9086A}" srcOrd="1" destOrd="0" presId="urn:microsoft.com/office/officeart/2005/8/layout/hList1"/>
    <dgm:cxn modelId="{EF80E0B6-2679-437B-82CE-98E8040F189D}" type="presParOf" srcId="{00404E6F-9982-4D7A-8DFB-AC0ED62764B1}" destId="{5BA8A146-3825-4CD8-8510-303502F05686}" srcOrd="3" destOrd="0" presId="urn:microsoft.com/office/officeart/2005/8/layout/hList1"/>
    <dgm:cxn modelId="{CEFA53FD-0715-4AC4-A718-19AD09C0FD7A}" type="presParOf" srcId="{00404E6F-9982-4D7A-8DFB-AC0ED62764B1}" destId="{A014386E-A18C-4D79-B5DC-2167808F51D8}" srcOrd="4" destOrd="0" presId="urn:microsoft.com/office/officeart/2005/8/layout/hList1"/>
    <dgm:cxn modelId="{804D7CDF-ECE9-4755-9B36-89161C48EFE7}" type="presParOf" srcId="{A014386E-A18C-4D79-B5DC-2167808F51D8}" destId="{EEE23046-1030-43E4-ADAD-8B88EED399A4}" srcOrd="0" destOrd="0" presId="urn:microsoft.com/office/officeart/2005/8/layout/hList1"/>
    <dgm:cxn modelId="{03EEFFE6-B6D7-4280-B853-EB1B676AD544}" type="presParOf" srcId="{A014386E-A18C-4D79-B5DC-2167808F51D8}" destId="{686C39A2-47AC-4BFC-B94D-D7186A21BA02}" srcOrd="1" destOrd="0" presId="urn:microsoft.com/office/officeart/2005/8/layout/hList1"/>
    <dgm:cxn modelId="{92F1C46D-6B18-437D-A958-31BB0E870F1D}" type="presParOf" srcId="{00404E6F-9982-4D7A-8DFB-AC0ED62764B1}" destId="{C866E54C-952D-4CBB-9882-5FC0139C849A}" srcOrd="5" destOrd="0" presId="urn:microsoft.com/office/officeart/2005/8/layout/hList1"/>
    <dgm:cxn modelId="{B6117888-7EA4-4E14-903D-9B3355E01465}" type="presParOf" srcId="{00404E6F-9982-4D7A-8DFB-AC0ED62764B1}" destId="{0846CA2A-5F41-49FC-94CB-A177ADFB3432}" srcOrd="6" destOrd="0" presId="urn:microsoft.com/office/officeart/2005/8/layout/hList1"/>
    <dgm:cxn modelId="{78056E2A-697F-4CF2-86BF-FFA960E7B032}" type="presParOf" srcId="{0846CA2A-5F41-49FC-94CB-A177ADFB3432}" destId="{D7E04014-7C60-42E5-91D4-3857D681999F}" srcOrd="0" destOrd="0" presId="urn:microsoft.com/office/officeart/2005/8/layout/hList1"/>
    <dgm:cxn modelId="{3DD607CF-5BD4-467B-BBBD-409D91CB2D55}" type="presParOf" srcId="{0846CA2A-5F41-49FC-94CB-A177ADFB3432}" destId="{10628FD0-970B-4850-8818-74CBA7F0AB3F}" srcOrd="1" destOrd="0" presId="urn:microsoft.com/office/officeart/2005/8/layout/hList1"/>
    <dgm:cxn modelId="{685A34D6-45F1-458D-8CEB-4EAE3694801A}" type="presParOf" srcId="{00404E6F-9982-4D7A-8DFB-AC0ED62764B1}" destId="{0EB17586-A5FE-4F58-A73C-A3BA6D654174}" srcOrd="7" destOrd="0" presId="urn:microsoft.com/office/officeart/2005/8/layout/hList1"/>
    <dgm:cxn modelId="{38BFE81F-5CF8-4694-9AA6-74304F4A54EF}" type="presParOf" srcId="{00404E6F-9982-4D7A-8DFB-AC0ED62764B1}" destId="{FA4D2C88-E602-4594-9EF2-16E824C0D6B9}" srcOrd="8" destOrd="0" presId="urn:microsoft.com/office/officeart/2005/8/layout/hList1"/>
    <dgm:cxn modelId="{88CA59F3-5E04-4D96-85AB-436DE0B25F9E}" type="presParOf" srcId="{FA4D2C88-E602-4594-9EF2-16E824C0D6B9}" destId="{175C61B0-8343-4F56-8A80-A9F75F74CD76}" srcOrd="0" destOrd="0" presId="urn:microsoft.com/office/officeart/2005/8/layout/hList1"/>
    <dgm:cxn modelId="{35A6FDDF-F9DB-481C-8903-3A40172157F6}" type="presParOf" srcId="{FA4D2C88-E602-4594-9EF2-16E824C0D6B9}" destId="{8318A9D5-2BE4-450F-90FD-5391A9C3FA95}" srcOrd="1" destOrd="0" presId="urn:microsoft.com/office/officeart/2005/8/layout/hLis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68D68E-0298-4B6D-94AB-12A04D3C07D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4F18242-1C18-47F8-BD61-EFF3E7946096}">
      <dgm:prSet phldrT="[Texto]" custT="1"/>
      <dgm:spPr/>
      <dgm:t>
        <a:bodyPr/>
        <a:lstStyle/>
        <a:p>
          <a:r>
            <a:rPr lang="pt-BR" sz="1500" dirty="0" smtClean="0"/>
            <a:t>Carlos Tucci, Dr.</a:t>
          </a:r>
          <a:endParaRPr lang="pt-BR" sz="1500" dirty="0"/>
        </a:p>
      </dgm:t>
    </dgm:pt>
    <dgm:pt modelId="{4FDA162F-A3E7-4867-80A5-E2FE9B295B84}" type="parTrans" cxnId="{A9197EAA-3205-4405-9B41-4FD3E8C2262D}">
      <dgm:prSet/>
      <dgm:spPr/>
      <dgm:t>
        <a:bodyPr/>
        <a:lstStyle/>
        <a:p>
          <a:endParaRPr lang="pt-BR"/>
        </a:p>
      </dgm:t>
    </dgm:pt>
    <dgm:pt modelId="{2C301606-A223-4297-B26C-D7AB755BA252}" type="sibTrans" cxnId="{A9197EAA-3205-4405-9B41-4FD3E8C2262D}">
      <dgm:prSet/>
      <dgm:spPr/>
      <dgm:t>
        <a:bodyPr/>
        <a:lstStyle/>
        <a:p>
          <a:endParaRPr lang="pt-BR"/>
        </a:p>
      </dgm:t>
    </dgm:pt>
    <dgm:pt modelId="{B635604F-7264-4F2C-8047-25AB382000FE}">
      <dgm:prSet phldrT="[Texto]" custT="1"/>
      <dgm:spPr/>
      <dgm:t>
        <a:bodyPr/>
        <a:lstStyle/>
        <a:p>
          <a:r>
            <a:rPr lang="pt-BR" sz="1500" dirty="0" smtClean="0"/>
            <a:t>Consultor Especial</a:t>
          </a:r>
          <a:endParaRPr lang="pt-BR" sz="1500" dirty="0"/>
        </a:p>
      </dgm:t>
    </dgm:pt>
    <dgm:pt modelId="{D46A7129-BF20-4070-86D1-AA40C70536A8}" type="parTrans" cxnId="{343C9037-F3BA-432A-8348-3F879DD13EDF}">
      <dgm:prSet/>
      <dgm:spPr/>
      <dgm:t>
        <a:bodyPr/>
        <a:lstStyle/>
        <a:p>
          <a:endParaRPr lang="pt-BR"/>
        </a:p>
      </dgm:t>
    </dgm:pt>
    <dgm:pt modelId="{53AB85FA-661F-4EDF-8499-6DF39AE2C89C}" type="sibTrans" cxnId="{343C9037-F3BA-432A-8348-3F879DD13EDF}">
      <dgm:prSet/>
      <dgm:spPr/>
      <dgm:t>
        <a:bodyPr/>
        <a:lstStyle/>
        <a:p>
          <a:endParaRPr lang="pt-BR"/>
        </a:p>
      </dgm:t>
    </dgm:pt>
    <dgm:pt modelId="{00404E6F-9982-4D7A-8DFB-AC0ED62764B1}" type="pres">
      <dgm:prSet presAssocID="{DD68D68E-0298-4B6D-94AB-12A04D3C0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865C25-0F6E-45B5-B7AE-58BB4C939F13}" type="pres">
      <dgm:prSet presAssocID="{B4F18242-1C18-47F8-BD61-EFF3E7946096}" presName="composite" presStyleCnt="0"/>
      <dgm:spPr/>
    </dgm:pt>
    <dgm:pt modelId="{359DE73C-C085-4EF7-A3C8-93AC23D17104}" type="pres">
      <dgm:prSet presAssocID="{B4F18242-1C18-47F8-BD61-EFF3E79460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37685D-F6CB-420D-988C-8F4395EB8482}" type="pres">
      <dgm:prSet presAssocID="{B4F18242-1C18-47F8-BD61-EFF3E7946096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3623D1-5CCB-4006-8157-3E79D6216426}" type="presOf" srcId="{DD68D68E-0298-4B6D-94AB-12A04D3C07D2}" destId="{00404E6F-9982-4D7A-8DFB-AC0ED62764B1}" srcOrd="0" destOrd="0" presId="urn:microsoft.com/office/officeart/2005/8/layout/hList1"/>
    <dgm:cxn modelId="{2E69EA5C-32AD-4D09-8144-499BB2C4E337}" type="presOf" srcId="{B4F18242-1C18-47F8-BD61-EFF3E7946096}" destId="{359DE73C-C085-4EF7-A3C8-93AC23D17104}" srcOrd="0" destOrd="0" presId="urn:microsoft.com/office/officeart/2005/8/layout/hList1"/>
    <dgm:cxn modelId="{26536FBC-142F-438C-9AF0-31809FD3FD48}" type="presOf" srcId="{B635604F-7264-4F2C-8047-25AB382000FE}" destId="{9737685D-F6CB-420D-988C-8F4395EB8482}" srcOrd="0" destOrd="0" presId="urn:microsoft.com/office/officeart/2005/8/layout/hList1"/>
    <dgm:cxn modelId="{A9197EAA-3205-4405-9B41-4FD3E8C2262D}" srcId="{DD68D68E-0298-4B6D-94AB-12A04D3C07D2}" destId="{B4F18242-1C18-47F8-BD61-EFF3E7946096}" srcOrd="0" destOrd="0" parTransId="{4FDA162F-A3E7-4867-80A5-E2FE9B295B84}" sibTransId="{2C301606-A223-4297-B26C-D7AB755BA252}"/>
    <dgm:cxn modelId="{343C9037-F3BA-432A-8348-3F879DD13EDF}" srcId="{B4F18242-1C18-47F8-BD61-EFF3E7946096}" destId="{B635604F-7264-4F2C-8047-25AB382000FE}" srcOrd="0" destOrd="0" parTransId="{D46A7129-BF20-4070-86D1-AA40C70536A8}" sibTransId="{53AB85FA-661F-4EDF-8499-6DF39AE2C89C}"/>
    <dgm:cxn modelId="{B0033843-FB5A-43C4-A01A-3BCB97C9EB9D}" type="presParOf" srcId="{00404E6F-9982-4D7A-8DFB-AC0ED62764B1}" destId="{1C865C25-0F6E-45B5-B7AE-58BB4C939F13}" srcOrd="0" destOrd="0" presId="urn:microsoft.com/office/officeart/2005/8/layout/hList1"/>
    <dgm:cxn modelId="{EFE70512-762E-4ABD-B503-3E4793D2A96D}" type="presParOf" srcId="{1C865C25-0F6E-45B5-B7AE-58BB4C939F13}" destId="{359DE73C-C085-4EF7-A3C8-93AC23D17104}" srcOrd="0" destOrd="0" presId="urn:microsoft.com/office/officeart/2005/8/layout/hList1"/>
    <dgm:cxn modelId="{01D013DE-B92A-49D2-ABC6-0AB716980138}" type="presParOf" srcId="{1C865C25-0F6E-45B5-B7AE-58BB4C939F13}" destId="{9737685D-F6CB-420D-988C-8F4395EB8482}" srcOrd="1" destOrd="0" presId="urn:microsoft.com/office/officeart/2005/8/layout/hLis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68D68E-0298-4B6D-94AB-12A04D3C07D2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B4F18242-1C18-47F8-BD61-EFF3E7946096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pt-BR" sz="1500" dirty="0" smtClean="0"/>
            <a:t>Assessorias</a:t>
          </a:r>
          <a:endParaRPr lang="pt-BR" sz="1500" dirty="0"/>
        </a:p>
      </dgm:t>
    </dgm:pt>
    <dgm:pt modelId="{4FDA162F-A3E7-4867-80A5-E2FE9B295B84}" type="parTrans" cxnId="{A9197EAA-3205-4405-9B41-4FD3E8C2262D}">
      <dgm:prSet/>
      <dgm:spPr/>
      <dgm:t>
        <a:bodyPr/>
        <a:lstStyle/>
        <a:p>
          <a:endParaRPr lang="pt-BR"/>
        </a:p>
      </dgm:t>
    </dgm:pt>
    <dgm:pt modelId="{2C301606-A223-4297-B26C-D7AB755BA252}" type="sibTrans" cxnId="{A9197EAA-3205-4405-9B41-4FD3E8C2262D}">
      <dgm:prSet/>
      <dgm:spPr/>
      <dgm:t>
        <a:bodyPr/>
        <a:lstStyle/>
        <a:p>
          <a:endParaRPr lang="pt-BR"/>
        </a:p>
      </dgm:t>
    </dgm:pt>
    <dgm:pt modelId="{B635604F-7264-4F2C-8047-25AB382000FE}">
      <dgm:prSet phldrT="[Texto]" custT="1"/>
      <dgm:spPr/>
      <dgm:t>
        <a:bodyPr/>
        <a:lstStyle/>
        <a:p>
          <a:r>
            <a:rPr lang="pt-BR" sz="1500" dirty="0" smtClean="0"/>
            <a:t>Comunicação</a:t>
          </a:r>
          <a:endParaRPr lang="pt-BR" sz="1500" dirty="0"/>
        </a:p>
      </dgm:t>
    </dgm:pt>
    <dgm:pt modelId="{D46A7129-BF20-4070-86D1-AA40C70536A8}" type="parTrans" cxnId="{343C9037-F3BA-432A-8348-3F879DD13EDF}">
      <dgm:prSet/>
      <dgm:spPr/>
      <dgm:t>
        <a:bodyPr/>
        <a:lstStyle/>
        <a:p>
          <a:endParaRPr lang="pt-BR"/>
        </a:p>
      </dgm:t>
    </dgm:pt>
    <dgm:pt modelId="{53AB85FA-661F-4EDF-8499-6DF39AE2C89C}" type="sibTrans" cxnId="{343C9037-F3BA-432A-8348-3F879DD13EDF}">
      <dgm:prSet/>
      <dgm:spPr/>
      <dgm:t>
        <a:bodyPr/>
        <a:lstStyle/>
        <a:p>
          <a:endParaRPr lang="pt-BR"/>
        </a:p>
      </dgm:t>
    </dgm:pt>
    <dgm:pt modelId="{F1F3D881-D873-4F36-9C95-80F080E0D2A1}">
      <dgm:prSet phldrT="[Texto]" custT="1"/>
      <dgm:spPr/>
      <dgm:t>
        <a:bodyPr/>
        <a:lstStyle/>
        <a:p>
          <a:r>
            <a:rPr lang="pt-BR" sz="1500" dirty="0" smtClean="0"/>
            <a:t>Jurídica</a:t>
          </a:r>
          <a:endParaRPr lang="pt-BR" sz="1500" dirty="0"/>
        </a:p>
      </dgm:t>
    </dgm:pt>
    <dgm:pt modelId="{6D71CFE4-3809-4D2C-96C6-AF4F55620D0B}" type="parTrans" cxnId="{C5516276-3A41-409A-ABF8-B64AFEDB8B5F}">
      <dgm:prSet/>
      <dgm:spPr/>
      <dgm:t>
        <a:bodyPr/>
        <a:lstStyle/>
        <a:p>
          <a:endParaRPr lang="pt-BR"/>
        </a:p>
      </dgm:t>
    </dgm:pt>
    <dgm:pt modelId="{1A45A269-1E84-4733-89A6-8609A5C4FD53}" type="sibTrans" cxnId="{C5516276-3A41-409A-ABF8-B64AFEDB8B5F}">
      <dgm:prSet/>
      <dgm:spPr/>
      <dgm:t>
        <a:bodyPr/>
        <a:lstStyle/>
        <a:p>
          <a:endParaRPr lang="pt-BR"/>
        </a:p>
      </dgm:t>
    </dgm:pt>
    <dgm:pt modelId="{38D160EF-4043-45F6-A83B-FCF575637043}">
      <dgm:prSet phldrT="[Texto]" custT="1"/>
      <dgm:spPr/>
      <dgm:t>
        <a:bodyPr/>
        <a:lstStyle/>
        <a:p>
          <a:r>
            <a:rPr lang="pt-BR" sz="1500" dirty="0" smtClean="0"/>
            <a:t>Logística</a:t>
          </a:r>
          <a:endParaRPr lang="pt-BR" sz="1500" dirty="0"/>
        </a:p>
      </dgm:t>
    </dgm:pt>
    <dgm:pt modelId="{0123C545-5ABB-4163-9E78-4D172FB61957}" type="parTrans" cxnId="{380D4191-4808-4B5B-97FA-0BD3BC2DBFE3}">
      <dgm:prSet/>
      <dgm:spPr/>
      <dgm:t>
        <a:bodyPr/>
        <a:lstStyle/>
        <a:p>
          <a:endParaRPr lang="pt-BR"/>
        </a:p>
      </dgm:t>
    </dgm:pt>
    <dgm:pt modelId="{FAB111C0-E386-4C0B-A7E3-3E02B3C95F81}" type="sibTrans" cxnId="{380D4191-4808-4B5B-97FA-0BD3BC2DBFE3}">
      <dgm:prSet/>
      <dgm:spPr/>
      <dgm:t>
        <a:bodyPr/>
        <a:lstStyle/>
        <a:p>
          <a:endParaRPr lang="pt-BR"/>
        </a:p>
      </dgm:t>
    </dgm:pt>
    <dgm:pt modelId="{00404E6F-9982-4D7A-8DFB-AC0ED62764B1}" type="pres">
      <dgm:prSet presAssocID="{DD68D68E-0298-4B6D-94AB-12A04D3C0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865C25-0F6E-45B5-B7AE-58BB4C939F13}" type="pres">
      <dgm:prSet presAssocID="{B4F18242-1C18-47F8-BD61-EFF3E7946096}" presName="composite" presStyleCnt="0"/>
      <dgm:spPr/>
    </dgm:pt>
    <dgm:pt modelId="{359DE73C-C085-4EF7-A3C8-93AC23D17104}" type="pres">
      <dgm:prSet presAssocID="{B4F18242-1C18-47F8-BD61-EFF3E794609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37685D-F6CB-420D-988C-8F4395EB8482}" type="pres">
      <dgm:prSet presAssocID="{B4F18242-1C18-47F8-BD61-EFF3E7946096}" presName="desTx" presStyleLbl="alignAccFollowNode1" presStyleIdx="0" presStyleCnt="1" custLinFactX="-923" custLinFactNeighborX="-100000" custLinFactNeighborY="4723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9197EAA-3205-4405-9B41-4FD3E8C2262D}" srcId="{DD68D68E-0298-4B6D-94AB-12A04D3C07D2}" destId="{B4F18242-1C18-47F8-BD61-EFF3E7946096}" srcOrd="0" destOrd="0" parTransId="{4FDA162F-A3E7-4867-80A5-E2FE9B295B84}" sibTransId="{2C301606-A223-4297-B26C-D7AB755BA252}"/>
    <dgm:cxn modelId="{5CED8890-4504-42C7-855C-8B84E14C67A1}" type="presOf" srcId="{F1F3D881-D873-4F36-9C95-80F080E0D2A1}" destId="{9737685D-F6CB-420D-988C-8F4395EB8482}" srcOrd="0" destOrd="1" presId="urn:microsoft.com/office/officeart/2005/8/layout/hList1"/>
    <dgm:cxn modelId="{F6D71BCA-E008-49A8-8B60-1B42E398AD25}" type="presOf" srcId="{B4F18242-1C18-47F8-BD61-EFF3E7946096}" destId="{359DE73C-C085-4EF7-A3C8-93AC23D17104}" srcOrd="0" destOrd="0" presId="urn:microsoft.com/office/officeart/2005/8/layout/hList1"/>
    <dgm:cxn modelId="{E63D4746-E160-421B-9BA2-AB30AE110F38}" type="presOf" srcId="{B635604F-7264-4F2C-8047-25AB382000FE}" destId="{9737685D-F6CB-420D-988C-8F4395EB8482}" srcOrd="0" destOrd="0" presId="urn:microsoft.com/office/officeart/2005/8/layout/hList1"/>
    <dgm:cxn modelId="{48F2B6A4-B65A-475A-9ECB-A635D4936A75}" type="presOf" srcId="{38D160EF-4043-45F6-A83B-FCF575637043}" destId="{9737685D-F6CB-420D-988C-8F4395EB8482}" srcOrd="0" destOrd="2" presId="urn:microsoft.com/office/officeart/2005/8/layout/hList1"/>
    <dgm:cxn modelId="{F3FD6526-898E-4A79-AB5F-48D7CFA9F91C}" type="presOf" srcId="{DD68D68E-0298-4B6D-94AB-12A04D3C07D2}" destId="{00404E6F-9982-4D7A-8DFB-AC0ED62764B1}" srcOrd="0" destOrd="0" presId="urn:microsoft.com/office/officeart/2005/8/layout/hList1"/>
    <dgm:cxn modelId="{380D4191-4808-4B5B-97FA-0BD3BC2DBFE3}" srcId="{B4F18242-1C18-47F8-BD61-EFF3E7946096}" destId="{38D160EF-4043-45F6-A83B-FCF575637043}" srcOrd="2" destOrd="0" parTransId="{0123C545-5ABB-4163-9E78-4D172FB61957}" sibTransId="{FAB111C0-E386-4C0B-A7E3-3E02B3C95F81}"/>
    <dgm:cxn modelId="{343C9037-F3BA-432A-8348-3F879DD13EDF}" srcId="{B4F18242-1C18-47F8-BD61-EFF3E7946096}" destId="{B635604F-7264-4F2C-8047-25AB382000FE}" srcOrd="0" destOrd="0" parTransId="{D46A7129-BF20-4070-86D1-AA40C70536A8}" sibTransId="{53AB85FA-661F-4EDF-8499-6DF39AE2C89C}"/>
    <dgm:cxn modelId="{C5516276-3A41-409A-ABF8-B64AFEDB8B5F}" srcId="{B4F18242-1C18-47F8-BD61-EFF3E7946096}" destId="{F1F3D881-D873-4F36-9C95-80F080E0D2A1}" srcOrd="1" destOrd="0" parTransId="{6D71CFE4-3809-4D2C-96C6-AF4F55620D0B}" sibTransId="{1A45A269-1E84-4733-89A6-8609A5C4FD53}"/>
    <dgm:cxn modelId="{5078DC11-7291-4334-9EC4-106AFEECE041}" type="presParOf" srcId="{00404E6F-9982-4D7A-8DFB-AC0ED62764B1}" destId="{1C865C25-0F6E-45B5-B7AE-58BB4C939F13}" srcOrd="0" destOrd="0" presId="urn:microsoft.com/office/officeart/2005/8/layout/hList1"/>
    <dgm:cxn modelId="{E9B607E8-3913-4A11-83FE-BD2FABADB77C}" type="presParOf" srcId="{1C865C25-0F6E-45B5-B7AE-58BB4C939F13}" destId="{359DE73C-C085-4EF7-A3C8-93AC23D17104}" srcOrd="0" destOrd="0" presId="urn:microsoft.com/office/officeart/2005/8/layout/hList1"/>
    <dgm:cxn modelId="{BB6BEAE0-26EB-4819-A7BD-7C2E50F2F52B}" type="presParOf" srcId="{1C865C25-0F6E-45B5-B7AE-58BB4C939F13}" destId="{9737685D-F6CB-420D-988C-8F4395EB8482}" srcOrd="1" destOrd="0" presId="urn:microsoft.com/office/officeart/2005/8/layout/hLis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68D68E-0298-4B6D-94AB-12A04D3C07D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B50D7A3-13AB-4F30-88EB-82EAD9C581FE}">
      <dgm:prSet phldrT="[Texto]"/>
      <dgm:spPr/>
      <dgm:t>
        <a:bodyPr/>
        <a:lstStyle/>
        <a:p>
          <a:r>
            <a:rPr lang="pt-BR" dirty="0" smtClean="0"/>
            <a:t>Marcelo Curtarelli, </a:t>
          </a:r>
          <a:br>
            <a:rPr lang="pt-BR" dirty="0" smtClean="0"/>
          </a:br>
          <a:r>
            <a:rPr lang="pt-BR" dirty="0" smtClean="0"/>
            <a:t>Engº Sanitarista e Ambiental Dr.</a:t>
          </a:r>
          <a:endParaRPr lang="pt-BR" dirty="0"/>
        </a:p>
      </dgm:t>
    </dgm:pt>
    <dgm:pt modelId="{F12B4D53-16E6-46FB-9D47-59C5B7DDA322}" type="parTrans" cxnId="{E87914F8-7DFB-4253-A9D7-F92F8CE3079F}">
      <dgm:prSet/>
      <dgm:spPr/>
      <dgm:t>
        <a:bodyPr/>
        <a:lstStyle/>
        <a:p>
          <a:endParaRPr lang="pt-BR"/>
        </a:p>
      </dgm:t>
    </dgm:pt>
    <dgm:pt modelId="{F473B68A-7099-490B-9E80-29A3701AA90B}" type="sibTrans" cxnId="{E87914F8-7DFB-4253-A9D7-F92F8CE3079F}">
      <dgm:prSet/>
      <dgm:spPr/>
      <dgm:t>
        <a:bodyPr/>
        <a:lstStyle/>
        <a:p>
          <a:endParaRPr lang="pt-BR"/>
        </a:p>
      </dgm:t>
    </dgm:pt>
    <dgm:pt modelId="{8D7188C6-6BA1-434E-8DA1-1A860466B93B}">
      <dgm:prSet phldrT="[Texto]"/>
      <dgm:spPr/>
      <dgm:t>
        <a:bodyPr/>
        <a:lstStyle/>
        <a:p>
          <a:r>
            <a:rPr lang="pt-BR" dirty="0" smtClean="0"/>
            <a:t>Hidrologia</a:t>
          </a:r>
          <a:endParaRPr lang="pt-BR" dirty="0"/>
        </a:p>
      </dgm:t>
    </dgm:pt>
    <dgm:pt modelId="{A1E04B07-455F-496F-BB23-D6173E41656A}" type="parTrans" cxnId="{0E54EBCC-C93E-4CF3-8B19-3179E121043F}">
      <dgm:prSet/>
      <dgm:spPr/>
      <dgm:t>
        <a:bodyPr/>
        <a:lstStyle/>
        <a:p>
          <a:endParaRPr lang="pt-BR"/>
        </a:p>
      </dgm:t>
    </dgm:pt>
    <dgm:pt modelId="{6DE39B55-CCBD-47DE-8224-EA2B17390C12}" type="sibTrans" cxnId="{0E54EBCC-C93E-4CF3-8B19-3179E121043F}">
      <dgm:prSet/>
      <dgm:spPr/>
      <dgm:t>
        <a:bodyPr/>
        <a:lstStyle/>
        <a:p>
          <a:endParaRPr lang="pt-BR"/>
        </a:p>
      </dgm:t>
    </dgm:pt>
    <dgm:pt modelId="{D4E22BDD-839D-429B-9644-8ECAE0994E9A}">
      <dgm:prSet phldrT="[Texto]"/>
      <dgm:spPr/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2D682AF3-3994-45CC-89F1-CB1EFA028CFF}" type="parTrans" cxnId="{3359C0A9-2825-41E4-969B-9D8411BFC02E}">
      <dgm:prSet/>
      <dgm:spPr/>
      <dgm:t>
        <a:bodyPr/>
        <a:lstStyle/>
        <a:p>
          <a:endParaRPr lang="pt-BR"/>
        </a:p>
      </dgm:t>
    </dgm:pt>
    <dgm:pt modelId="{C43CF30D-BDBB-40FC-8594-B2B23ADAE96B}" type="sibTrans" cxnId="{3359C0A9-2825-41E4-969B-9D8411BFC02E}">
      <dgm:prSet/>
      <dgm:spPr/>
      <dgm:t>
        <a:bodyPr/>
        <a:lstStyle/>
        <a:p>
          <a:endParaRPr lang="pt-BR"/>
        </a:p>
      </dgm:t>
    </dgm:pt>
    <dgm:pt modelId="{D22D0018-AEA4-4B5A-94D4-4DB31A2E5A8B}">
      <dgm:prSet phldrT="[Texto]"/>
      <dgm:spPr/>
      <dgm:t>
        <a:bodyPr/>
        <a:lstStyle/>
        <a:p>
          <a:r>
            <a:rPr lang="pt-BR" dirty="0" smtClean="0"/>
            <a:t>Qualidade da Água</a:t>
          </a:r>
          <a:endParaRPr lang="pt-BR" dirty="0"/>
        </a:p>
      </dgm:t>
    </dgm:pt>
    <dgm:pt modelId="{EE1FF717-D6CB-46B6-AA49-5212E4D16C86}" type="parTrans" cxnId="{150670B0-E44E-48A5-9E9C-BE95D82FA09A}">
      <dgm:prSet/>
      <dgm:spPr/>
      <dgm:t>
        <a:bodyPr/>
        <a:lstStyle/>
        <a:p>
          <a:endParaRPr lang="pt-BR"/>
        </a:p>
      </dgm:t>
    </dgm:pt>
    <dgm:pt modelId="{FB78905C-ABE7-4D7C-B995-8856404C483F}" type="sibTrans" cxnId="{150670B0-E44E-48A5-9E9C-BE95D82FA09A}">
      <dgm:prSet/>
      <dgm:spPr/>
      <dgm:t>
        <a:bodyPr/>
        <a:lstStyle/>
        <a:p>
          <a:endParaRPr lang="pt-BR"/>
        </a:p>
      </dgm:t>
    </dgm:pt>
    <dgm:pt modelId="{B20790C3-1FD4-4037-9672-10325B73D4A2}">
      <dgm:prSet phldrT="[Texto]"/>
      <dgm:spPr/>
      <dgm:t>
        <a:bodyPr/>
        <a:lstStyle/>
        <a:p>
          <a:r>
            <a:rPr lang="pt-BR" dirty="0" smtClean="0"/>
            <a:t>Mudanças Climáticas</a:t>
          </a:r>
          <a:endParaRPr lang="pt-BR" dirty="0"/>
        </a:p>
      </dgm:t>
    </dgm:pt>
    <dgm:pt modelId="{3D6F2C2F-F404-4DD7-9107-8A34C685E143}" type="parTrans" cxnId="{A54DC6BD-5E5D-433D-894A-6071B1AB06C7}">
      <dgm:prSet/>
      <dgm:spPr/>
      <dgm:t>
        <a:bodyPr/>
        <a:lstStyle/>
        <a:p>
          <a:endParaRPr lang="pt-BR"/>
        </a:p>
      </dgm:t>
    </dgm:pt>
    <dgm:pt modelId="{41693494-D9AB-4A03-A1E3-8C93A84053AA}" type="sibTrans" cxnId="{A54DC6BD-5E5D-433D-894A-6071B1AB06C7}">
      <dgm:prSet/>
      <dgm:spPr/>
      <dgm:t>
        <a:bodyPr/>
        <a:lstStyle/>
        <a:p>
          <a:endParaRPr lang="pt-BR"/>
        </a:p>
      </dgm:t>
    </dgm:pt>
    <dgm:pt modelId="{9DEF16BD-2D32-48BD-BD27-743D72D2594F}">
      <dgm:prSet phldrT="[Texto]"/>
      <dgm:spPr/>
      <dgm:t>
        <a:bodyPr/>
        <a:lstStyle/>
        <a:p>
          <a:r>
            <a:rPr lang="pt-BR" dirty="0" smtClean="0"/>
            <a:t>Vinicius Ragghianti, </a:t>
          </a:r>
          <a:br>
            <a:rPr lang="pt-BR" dirty="0" smtClean="0"/>
          </a:br>
          <a:r>
            <a:rPr lang="pt-BR" dirty="0" smtClean="0"/>
            <a:t>Engº Sanitarista e Ambiental</a:t>
          </a:r>
          <a:endParaRPr lang="pt-BR" dirty="0"/>
        </a:p>
      </dgm:t>
    </dgm:pt>
    <dgm:pt modelId="{56D18BD0-3FDC-4D2B-8252-B6E13B829E65}" type="parTrans" cxnId="{06A91AA8-E6B8-4222-97A4-22C71930E74D}">
      <dgm:prSet/>
      <dgm:spPr/>
      <dgm:t>
        <a:bodyPr/>
        <a:lstStyle/>
        <a:p>
          <a:endParaRPr lang="pt-BR"/>
        </a:p>
      </dgm:t>
    </dgm:pt>
    <dgm:pt modelId="{852C50A8-C909-4DE4-9662-AA993A6435FE}" type="sibTrans" cxnId="{06A91AA8-E6B8-4222-97A4-22C71930E74D}">
      <dgm:prSet/>
      <dgm:spPr/>
      <dgm:t>
        <a:bodyPr/>
        <a:lstStyle/>
        <a:p>
          <a:endParaRPr lang="pt-BR"/>
        </a:p>
      </dgm:t>
    </dgm:pt>
    <dgm:pt modelId="{1F8202CF-DFDF-4BD8-AD8E-912E7F2A0120}">
      <dgm:prSet/>
      <dgm:spPr/>
      <dgm:t>
        <a:bodyPr/>
        <a:lstStyle/>
        <a:p>
          <a:r>
            <a:rPr lang="pt-BR" dirty="0" smtClean="0"/>
            <a:t>Saneamento</a:t>
          </a:r>
          <a:endParaRPr lang="pt-BR" dirty="0"/>
        </a:p>
      </dgm:t>
    </dgm:pt>
    <dgm:pt modelId="{63FEEC79-80A7-4E74-BB4E-2E7CFC66D130}" type="parTrans" cxnId="{AF490764-0C08-4575-A205-97EF0BA42C89}">
      <dgm:prSet/>
      <dgm:spPr/>
      <dgm:t>
        <a:bodyPr/>
        <a:lstStyle/>
        <a:p>
          <a:endParaRPr lang="pt-BR"/>
        </a:p>
      </dgm:t>
    </dgm:pt>
    <dgm:pt modelId="{C7628599-C43D-48DE-93F1-C13FEFADFBC7}" type="sibTrans" cxnId="{AF490764-0C08-4575-A205-97EF0BA42C89}">
      <dgm:prSet/>
      <dgm:spPr/>
      <dgm:t>
        <a:bodyPr/>
        <a:lstStyle/>
        <a:p>
          <a:endParaRPr lang="pt-BR"/>
        </a:p>
      </dgm:t>
    </dgm:pt>
    <dgm:pt modelId="{C7F3F3C4-90FC-48F8-88A7-56117D1D5208}">
      <dgm:prSet/>
      <dgm:spPr/>
      <dgm:t>
        <a:bodyPr/>
        <a:lstStyle/>
        <a:p>
          <a:r>
            <a:rPr lang="pt-BR" dirty="0" smtClean="0"/>
            <a:t>Obras Hidráulicas</a:t>
          </a:r>
          <a:endParaRPr lang="pt-BR" dirty="0"/>
        </a:p>
      </dgm:t>
    </dgm:pt>
    <dgm:pt modelId="{6CFDDC53-6034-4B4E-8B51-2523C6EC7F01}" type="parTrans" cxnId="{F547CD4C-1AC7-4910-B5B4-2A48E2A6B25D}">
      <dgm:prSet/>
      <dgm:spPr/>
      <dgm:t>
        <a:bodyPr/>
        <a:lstStyle/>
        <a:p>
          <a:endParaRPr lang="pt-BR"/>
        </a:p>
      </dgm:t>
    </dgm:pt>
    <dgm:pt modelId="{EB421DDE-4EB5-4EF0-8CB1-9973A3D110DE}" type="sibTrans" cxnId="{F547CD4C-1AC7-4910-B5B4-2A48E2A6B25D}">
      <dgm:prSet/>
      <dgm:spPr/>
      <dgm:t>
        <a:bodyPr/>
        <a:lstStyle/>
        <a:p>
          <a:endParaRPr lang="pt-BR"/>
        </a:p>
      </dgm:t>
    </dgm:pt>
    <dgm:pt modelId="{67ED7B0A-6CAD-4349-976C-A8F94A58E535}">
      <dgm:prSet/>
      <dgm:spPr/>
      <dgm:t>
        <a:bodyPr/>
        <a:lstStyle/>
        <a:p>
          <a:r>
            <a:rPr lang="pt-BR" dirty="0" smtClean="0"/>
            <a:t>Articulação</a:t>
          </a:r>
          <a:endParaRPr lang="pt-BR" dirty="0"/>
        </a:p>
      </dgm:t>
    </dgm:pt>
    <dgm:pt modelId="{699CF157-FD9C-4F04-8D88-7D9D21EDE033}" type="parTrans" cxnId="{92CDB940-C8E3-4211-ACE0-E6C2BAB1B25B}">
      <dgm:prSet/>
      <dgm:spPr/>
      <dgm:t>
        <a:bodyPr/>
        <a:lstStyle/>
        <a:p>
          <a:endParaRPr lang="pt-BR"/>
        </a:p>
      </dgm:t>
    </dgm:pt>
    <dgm:pt modelId="{9BE04F75-3B5A-4CC7-908B-6996322E7341}" type="sibTrans" cxnId="{92CDB940-C8E3-4211-ACE0-E6C2BAB1B25B}">
      <dgm:prSet/>
      <dgm:spPr/>
      <dgm:t>
        <a:bodyPr/>
        <a:lstStyle/>
        <a:p>
          <a:endParaRPr lang="pt-BR"/>
        </a:p>
      </dgm:t>
    </dgm:pt>
    <dgm:pt modelId="{101F4F87-AD8F-4BC6-9931-CBC7DC684A57}">
      <dgm:prSet/>
      <dgm:spPr/>
      <dgm:t>
        <a:bodyPr/>
        <a:lstStyle/>
        <a:p>
          <a:r>
            <a:rPr lang="pt-BR" dirty="0" smtClean="0"/>
            <a:t>Gerenciamento do Projeto</a:t>
          </a:r>
          <a:endParaRPr lang="pt-BR" dirty="0"/>
        </a:p>
      </dgm:t>
    </dgm:pt>
    <dgm:pt modelId="{9EA531D8-4287-4779-BAD7-910FF1E9F9B9}" type="parTrans" cxnId="{44B6AC0D-8D86-41B1-B21C-4801D70DF01A}">
      <dgm:prSet/>
      <dgm:spPr/>
      <dgm:t>
        <a:bodyPr/>
        <a:lstStyle/>
        <a:p>
          <a:endParaRPr lang="pt-BR"/>
        </a:p>
      </dgm:t>
    </dgm:pt>
    <dgm:pt modelId="{2CFC586F-5AF4-4229-A0ED-403E57A76548}" type="sibTrans" cxnId="{44B6AC0D-8D86-41B1-B21C-4801D70DF01A}">
      <dgm:prSet/>
      <dgm:spPr/>
      <dgm:t>
        <a:bodyPr/>
        <a:lstStyle/>
        <a:p>
          <a:endParaRPr lang="pt-BR"/>
        </a:p>
      </dgm:t>
    </dgm:pt>
    <dgm:pt modelId="{00404E6F-9982-4D7A-8DFB-AC0ED62764B1}" type="pres">
      <dgm:prSet presAssocID="{DD68D68E-0298-4B6D-94AB-12A04D3C0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677F70-0841-4E8C-A1F2-2B7D866AB9E7}" type="pres">
      <dgm:prSet presAssocID="{9DEF16BD-2D32-48BD-BD27-743D72D2594F}" presName="composite" presStyleCnt="0"/>
      <dgm:spPr/>
    </dgm:pt>
    <dgm:pt modelId="{192E2E7F-76D3-4A57-AE48-DB3E5E732F61}" type="pres">
      <dgm:prSet presAssocID="{9DEF16BD-2D32-48BD-BD27-743D72D2594F}" presName="parTx" presStyleLbl="alignNode1" presStyleIdx="0" presStyleCnt="2" custLinFactNeighborX="-1" custLinFactNeighborY="8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A547E7-9308-48B0-ABF3-0ECD26F2096B}" type="pres">
      <dgm:prSet presAssocID="{9DEF16BD-2D32-48BD-BD27-743D72D2594F}" presName="desTx" presStyleLbl="alignAccFollowNode1" presStyleIdx="0" presStyleCnt="2" custLinFactX="-52490" custLinFactNeighborX="-100000" custLinFactNeighborY="35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573AEA-F42F-4271-AFF3-38BC96E4E955}" type="pres">
      <dgm:prSet presAssocID="{852C50A8-C909-4DE4-9662-AA993A6435FE}" presName="space" presStyleCnt="0"/>
      <dgm:spPr/>
    </dgm:pt>
    <dgm:pt modelId="{BD90E5DD-156D-4DE8-97F1-F757DC4F03BB}" type="pres">
      <dgm:prSet presAssocID="{1B50D7A3-13AB-4F30-88EB-82EAD9C581FE}" presName="composite" presStyleCnt="0"/>
      <dgm:spPr/>
    </dgm:pt>
    <dgm:pt modelId="{C1BBC4A3-8969-4D27-972D-E5C49F3B6FB0}" type="pres">
      <dgm:prSet presAssocID="{1B50D7A3-13AB-4F30-88EB-82EAD9C581F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352FD2-BF05-4A2B-B5F4-7AC9079E090B}" type="pres">
      <dgm:prSet presAssocID="{1B50D7A3-13AB-4F30-88EB-82EAD9C581F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E54EBCC-C93E-4CF3-8B19-3179E121043F}" srcId="{1B50D7A3-13AB-4F30-88EB-82EAD9C581FE}" destId="{8D7188C6-6BA1-434E-8DA1-1A860466B93B}" srcOrd="0" destOrd="0" parTransId="{A1E04B07-455F-496F-BB23-D6173E41656A}" sibTransId="{6DE39B55-CCBD-47DE-8224-EA2B17390C12}"/>
    <dgm:cxn modelId="{BBB4E8FE-9071-48F7-978A-13B4E0DCAD80}" type="presOf" srcId="{9DEF16BD-2D32-48BD-BD27-743D72D2594F}" destId="{192E2E7F-76D3-4A57-AE48-DB3E5E732F61}" srcOrd="0" destOrd="0" presId="urn:microsoft.com/office/officeart/2005/8/layout/hList1"/>
    <dgm:cxn modelId="{A12FD950-DF05-47EC-81F4-B49A0B288A39}" type="presOf" srcId="{101F4F87-AD8F-4BC6-9931-CBC7DC684A57}" destId="{9DA547E7-9308-48B0-ABF3-0ECD26F2096B}" srcOrd="0" destOrd="0" presId="urn:microsoft.com/office/officeart/2005/8/layout/hList1"/>
    <dgm:cxn modelId="{AF490764-0C08-4575-A205-97EF0BA42C89}" srcId="{9DEF16BD-2D32-48BD-BD27-743D72D2594F}" destId="{1F8202CF-DFDF-4BD8-AD8E-912E7F2A0120}" srcOrd="1" destOrd="0" parTransId="{63FEEC79-80A7-4E74-BB4E-2E7CFC66D130}" sibTransId="{C7628599-C43D-48DE-93F1-C13FEFADFBC7}"/>
    <dgm:cxn modelId="{F547CD4C-1AC7-4910-B5B4-2A48E2A6B25D}" srcId="{9DEF16BD-2D32-48BD-BD27-743D72D2594F}" destId="{C7F3F3C4-90FC-48F8-88A7-56117D1D5208}" srcOrd="2" destOrd="0" parTransId="{6CFDDC53-6034-4B4E-8B51-2523C6EC7F01}" sibTransId="{EB421DDE-4EB5-4EF0-8CB1-9973A3D110DE}"/>
    <dgm:cxn modelId="{06A91AA8-E6B8-4222-97A4-22C71930E74D}" srcId="{DD68D68E-0298-4B6D-94AB-12A04D3C07D2}" destId="{9DEF16BD-2D32-48BD-BD27-743D72D2594F}" srcOrd="0" destOrd="0" parTransId="{56D18BD0-3FDC-4D2B-8252-B6E13B829E65}" sibTransId="{852C50A8-C909-4DE4-9662-AA993A6435FE}"/>
    <dgm:cxn modelId="{04D638FF-48F9-4EA0-BA04-FBD50F1372AF}" type="presOf" srcId="{1B50D7A3-13AB-4F30-88EB-82EAD9C581FE}" destId="{C1BBC4A3-8969-4D27-972D-E5C49F3B6FB0}" srcOrd="0" destOrd="0" presId="urn:microsoft.com/office/officeart/2005/8/layout/hList1"/>
    <dgm:cxn modelId="{150670B0-E44E-48A5-9E9C-BE95D82FA09A}" srcId="{1B50D7A3-13AB-4F30-88EB-82EAD9C581FE}" destId="{D22D0018-AEA4-4B5A-94D4-4DB31A2E5A8B}" srcOrd="2" destOrd="0" parTransId="{EE1FF717-D6CB-46B6-AA49-5212E4D16C86}" sibTransId="{FB78905C-ABE7-4D7C-B995-8856404C483F}"/>
    <dgm:cxn modelId="{44B6AC0D-8D86-41B1-B21C-4801D70DF01A}" srcId="{9DEF16BD-2D32-48BD-BD27-743D72D2594F}" destId="{101F4F87-AD8F-4BC6-9931-CBC7DC684A57}" srcOrd="0" destOrd="0" parTransId="{9EA531D8-4287-4779-BAD7-910FF1E9F9B9}" sibTransId="{2CFC586F-5AF4-4229-A0ED-403E57A76548}"/>
    <dgm:cxn modelId="{87680D48-6BCC-425C-84A3-7850334D7379}" type="presOf" srcId="{B20790C3-1FD4-4037-9672-10325B73D4A2}" destId="{3C352FD2-BF05-4A2B-B5F4-7AC9079E090B}" srcOrd="0" destOrd="3" presId="urn:microsoft.com/office/officeart/2005/8/layout/hList1"/>
    <dgm:cxn modelId="{A54DC6BD-5E5D-433D-894A-6071B1AB06C7}" srcId="{1B50D7A3-13AB-4F30-88EB-82EAD9C581FE}" destId="{B20790C3-1FD4-4037-9672-10325B73D4A2}" srcOrd="3" destOrd="0" parTransId="{3D6F2C2F-F404-4DD7-9107-8A34C685E143}" sibTransId="{41693494-D9AB-4A03-A1E3-8C93A84053AA}"/>
    <dgm:cxn modelId="{A2CB86B2-5433-4E8C-B115-604E6DDA9F67}" type="presOf" srcId="{D4E22BDD-839D-429B-9644-8ECAE0994E9A}" destId="{3C352FD2-BF05-4A2B-B5F4-7AC9079E090B}" srcOrd="0" destOrd="1" presId="urn:microsoft.com/office/officeart/2005/8/layout/hList1"/>
    <dgm:cxn modelId="{4457B9FA-E8C1-48D5-B0F8-73F721AC3747}" type="presOf" srcId="{C7F3F3C4-90FC-48F8-88A7-56117D1D5208}" destId="{9DA547E7-9308-48B0-ABF3-0ECD26F2096B}" srcOrd="0" destOrd="2" presId="urn:microsoft.com/office/officeart/2005/8/layout/hList1"/>
    <dgm:cxn modelId="{25E1ECF2-7688-411B-9C9B-C94D37F980D1}" type="presOf" srcId="{1F8202CF-DFDF-4BD8-AD8E-912E7F2A0120}" destId="{9DA547E7-9308-48B0-ABF3-0ECD26F2096B}" srcOrd="0" destOrd="1" presId="urn:microsoft.com/office/officeart/2005/8/layout/hList1"/>
    <dgm:cxn modelId="{1C33ADB7-A000-4F01-82A6-EC6D19F3DC03}" type="presOf" srcId="{D22D0018-AEA4-4B5A-94D4-4DB31A2E5A8B}" destId="{3C352FD2-BF05-4A2B-B5F4-7AC9079E090B}" srcOrd="0" destOrd="2" presId="urn:microsoft.com/office/officeart/2005/8/layout/hList1"/>
    <dgm:cxn modelId="{3359C0A9-2825-41E4-969B-9D8411BFC02E}" srcId="{1B50D7A3-13AB-4F30-88EB-82EAD9C581FE}" destId="{D4E22BDD-839D-429B-9644-8ECAE0994E9A}" srcOrd="1" destOrd="0" parTransId="{2D682AF3-3994-45CC-89F1-CB1EFA028CFF}" sibTransId="{C43CF30D-BDBB-40FC-8594-B2B23ADAE96B}"/>
    <dgm:cxn modelId="{92CDB940-C8E3-4211-ACE0-E6C2BAB1B25B}" srcId="{9DEF16BD-2D32-48BD-BD27-743D72D2594F}" destId="{67ED7B0A-6CAD-4349-976C-A8F94A58E535}" srcOrd="3" destOrd="0" parTransId="{699CF157-FD9C-4F04-8D88-7D9D21EDE033}" sibTransId="{9BE04F75-3B5A-4CC7-908B-6996322E7341}"/>
    <dgm:cxn modelId="{161289C7-CE74-43DD-A739-29428990E779}" type="presOf" srcId="{67ED7B0A-6CAD-4349-976C-A8F94A58E535}" destId="{9DA547E7-9308-48B0-ABF3-0ECD26F2096B}" srcOrd="0" destOrd="3" presId="urn:microsoft.com/office/officeart/2005/8/layout/hList1"/>
    <dgm:cxn modelId="{19C245C9-B353-4F9C-AD3A-FDB9B1C7113F}" type="presOf" srcId="{8D7188C6-6BA1-434E-8DA1-1A860466B93B}" destId="{3C352FD2-BF05-4A2B-B5F4-7AC9079E090B}" srcOrd="0" destOrd="0" presId="urn:microsoft.com/office/officeart/2005/8/layout/hList1"/>
    <dgm:cxn modelId="{E87914F8-7DFB-4253-A9D7-F92F8CE3079F}" srcId="{DD68D68E-0298-4B6D-94AB-12A04D3C07D2}" destId="{1B50D7A3-13AB-4F30-88EB-82EAD9C581FE}" srcOrd="1" destOrd="0" parTransId="{F12B4D53-16E6-46FB-9D47-59C5B7DDA322}" sibTransId="{F473B68A-7099-490B-9E80-29A3701AA90B}"/>
    <dgm:cxn modelId="{34FD048E-88FA-41A0-A1B0-A322A0AE35CF}" type="presOf" srcId="{DD68D68E-0298-4B6D-94AB-12A04D3C07D2}" destId="{00404E6F-9982-4D7A-8DFB-AC0ED62764B1}" srcOrd="0" destOrd="0" presId="urn:microsoft.com/office/officeart/2005/8/layout/hList1"/>
    <dgm:cxn modelId="{B858B72A-025E-4E45-9FC6-06E5C6BC9DD9}" type="presParOf" srcId="{00404E6F-9982-4D7A-8DFB-AC0ED62764B1}" destId="{EC677F70-0841-4E8C-A1F2-2B7D866AB9E7}" srcOrd="0" destOrd="0" presId="urn:microsoft.com/office/officeart/2005/8/layout/hList1"/>
    <dgm:cxn modelId="{B6CE11BD-DB02-47BA-8141-A7479FBD164A}" type="presParOf" srcId="{EC677F70-0841-4E8C-A1F2-2B7D866AB9E7}" destId="{192E2E7F-76D3-4A57-AE48-DB3E5E732F61}" srcOrd="0" destOrd="0" presId="urn:microsoft.com/office/officeart/2005/8/layout/hList1"/>
    <dgm:cxn modelId="{56AD4510-FC4E-42DD-8F86-A3D7FD6AFA88}" type="presParOf" srcId="{EC677F70-0841-4E8C-A1F2-2B7D866AB9E7}" destId="{9DA547E7-9308-48B0-ABF3-0ECD26F2096B}" srcOrd="1" destOrd="0" presId="urn:microsoft.com/office/officeart/2005/8/layout/hList1"/>
    <dgm:cxn modelId="{28C3C616-C0FB-4ACE-B867-2531AD2DF344}" type="presParOf" srcId="{00404E6F-9982-4D7A-8DFB-AC0ED62764B1}" destId="{56573AEA-F42F-4271-AFF3-38BC96E4E955}" srcOrd="1" destOrd="0" presId="urn:microsoft.com/office/officeart/2005/8/layout/hList1"/>
    <dgm:cxn modelId="{6B915DA9-9AAE-466E-902C-FC1AB97CB865}" type="presParOf" srcId="{00404E6F-9982-4D7A-8DFB-AC0ED62764B1}" destId="{BD90E5DD-156D-4DE8-97F1-F757DC4F03BB}" srcOrd="2" destOrd="0" presId="urn:microsoft.com/office/officeart/2005/8/layout/hList1"/>
    <dgm:cxn modelId="{484BDAEC-A23E-455D-9488-F41CA07F7DCA}" type="presParOf" srcId="{BD90E5DD-156D-4DE8-97F1-F757DC4F03BB}" destId="{C1BBC4A3-8969-4D27-972D-E5C49F3B6FB0}" srcOrd="0" destOrd="0" presId="urn:microsoft.com/office/officeart/2005/8/layout/hList1"/>
    <dgm:cxn modelId="{5F65AEF3-6CD5-4D56-ADDA-3687745CF645}" type="presParOf" srcId="{BD90E5DD-156D-4DE8-97F1-F757DC4F03BB}" destId="{3C352FD2-BF05-4A2B-B5F4-7AC9079E090B}" srcOrd="1" destOrd="0" presId="urn:microsoft.com/office/officeart/2005/8/layout/hLis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202DF-78FF-4447-8760-F66CFF9848BF}">
      <dsp:nvSpPr>
        <dsp:cNvPr id="0" name=""/>
        <dsp:cNvSpPr/>
      </dsp:nvSpPr>
      <dsp:spPr>
        <a:xfrm>
          <a:off x="0" y="142943"/>
          <a:ext cx="9144000" cy="841638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kern="1200" dirty="0" smtClean="0"/>
            <a:t>Plano Estadual de Recursos Hídricos</a:t>
          </a:r>
          <a:endParaRPr lang="pt-BR" sz="3900" kern="1200" dirty="0"/>
        </a:p>
      </dsp:txBody>
      <dsp:txXfrm>
        <a:off x="0" y="142943"/>
        <a:ext cx="9144000" cy="841638"/>
      </dsp:txXfrm>
    </dsp:sp>
    <dsp:sp modelId="{330CC634-1B62-40AB-80E1-87ADAE4B7398}">
      <dsp:nvSpPr>
        <dsp:cNvPr id="0" name=""/>
        <dsp:cNvSpPr/>
      </dsp:nvSpPr>
      <dsp:spPr>
        <a:xfrm>
          <a:off x="1116" y="1287590"/>
          <a:ext cx="1828353" cy="30400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Dinâmica Social, Comunicação e Divulgação</a:t>
          </a:r>
          <a:endParaRPr lang="pt-BR" sz="1900" kern="1200" dirty="0"/>
        </a:p>
      </dsp:txBody>
      <dsp:txXfrm>
        <a:off x="1116" y="1287590"/>
        <a:ext cx="1828353" cy="3040078"/>
      </dsp:txXfrm>
    </dsp:sp>
    <dsp:sp modelId="{11F44CA3-5F80-48EA-A887-8016B516D128}">
      <dsp:nvSpPr>
        <dsp:cNvPr id="0" name=""/>
        <dsp:cNvSpPr/>
      </dsp:nvSpPr>
      <dsp:spPr>
        <a:xfrm>
          <a:off x="1829469" y="1287590"/>
          <a:ext cx="1828353" cy="3040078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Caracterização e Diagnóstico da Situação Atual</a:t>
          </a:r>
          <a:endParaRPr lang="pt-BR" sz="1900" kern="1200" dirty="0"/>
        </a:p>
      </dsp:txBody>
      <dsp:txXfrm>
        <a:off x="1829469" y="1287590"/>
        <a:ext cx="1828353" cy="3040078"/>
      </dsp:txXfrm>
    </dsp:sp>
    <dsp:sp modelId="{657A9CEF-3EDB-4C26-A58D-AE62941FA747}">
      <dsp:nvSpPr>
        <dsp:cNvPr id="0" name=""/>
        <dsp:cNvSpPr/>
      </dsp:nvSpPr>
      <dsp:spPr>
        <a:xfrm>
          <a:off x="3657823" y="1287590"/>
          <a:ext cx="1828353" cy="3040078"/>
        </a:xfrm>
        <a:prstGeom prst="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Prognóstico das Demandas Hídricas</a:t>
          </a:r>
          <a:endParaRPr lang="pt-BR" sz="1900" kern="1200" dirty="0"/>
        </a:p>
      </dsp:txBody>
      <dsp:txXfrm>
        <a:off x="3657823" y="1287590"/>
        <a:ext cx="1828353" cy="3040078"/>
      </dsp:txXfrm>
    </dsp:sp>
    <dsp:sp modelId="{47164C08-ECFD-488B-AE54-601BC62F7364}">
      <dsp:nvSpPr>
        <dsp:cNvPr id="0" name=""/>
        <dsp:cNvSpPr/>
      </dsp:nvSpPr>
      <dsp:spPr>
        <a:xfrm>
          <a:off x="5486176" y="1287590"/>
          <a:ext cx="1828353" cy="3040078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Compatibilização de Demandas e Disponibilidades</a:t>
          </a:r>
          <a:endParaRPr lang="pt-BR" sz="1900" kern="1200" dirty="0"/>
        </a:p>
      </dsp:txBody>
      <dsp:txXfrm>
        <a:off x="5486176" y="1287590"/>
        <a:ext cx="1828353" cy="3040078"/>
      </dsp:txXfrm>
    </dsp:sp>
    <dsp:sp modelId="{26349277-169F-4F81-A881-439272832B29}">
      <dsp:nvSpPr>
        <dsp:cNvPr id="0" name=""/>
        <dsp:cNvSpPr/>
      </dsp:nvSpPr>
      <dsp:spPr>
        <a:xfrm>
          <a:off x="7314530" y="1287590"/>
          <a:ext cx="1828353" cy="3040078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Plano de Ações</a:t>
          </a:r>
          <a:endParaRPr lang="pt-BR" sz="1900" kern="1200" dirty="0"/>
        </a:p>
      </dsp:txBody>
      <dsp:txXfrm>
        <a:off x="7314530" y="1287590"/>
        <a:ext cx="1828353" cy="3040078"/>
      </dsp:txXfrm>
    </dsp:sp>
    <dsp:sp modelId="{DE5E0565-3C83-4234-BF8D-1784F5791626}">
      <dsp:nvSpPr>
        <dsp:cNvPr id="0" name=""/>
        <dsp:cNvSpPr/>
      </dsp:nvSpPr>
      <dsp:spPr>
        <a:xfrm flipV="1">
          <a:off x="0" y="4310546"/>
          <a:ext cx="9144000" cy="372031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E779B-AE12-472C-B1A0-E2C4192571D7}">
      <dsp:nvSpPr>
        <dsp:cNvPr id="0" name=""/>
        <dsp:cNvSpPr/>
      </dsp:nvSpPr>
      <dsp:spPr>
        <a:xfrm rot="21300000">
          <a:off x="12594" y="1257361"/>
          <a:ext cx="4078879" cy="467093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CFD56-2F29-4688-A50C-9B9953ADCF96}">
      <dsp:nvSpPr>
        <dsp:cNvPr id="0" name=""/>
        <dsp:cNvSpPr/>
      </dsp:nvSpPr>
      <dsp:spPr>
        <a:xfrm>
          <a:off x="492488" y="149090"/>
          <a:ext cx="1231220" cy="1192726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BB448-D45D-4C0F-9052-138E421DCC25}">
      <dsp:nvSpPr>
        <dsp:cNvPr id="0" name=""/>
        <dsp:cNvSpPr/>
      </dsp:nvSpPr>
      <dsp:spPr>
        <a:xfrm>
          <a:off x="2175156" y="0"/>
          <a:ext cx="1313301" cy="1252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Oferta</a:t>
          </a:r>
          <a:endParaRPr lang="pt-BR" sz="2000" kern="1200" dirty="0"/>
        </a:p>
      </dsp:txBody>
      <dsp:txXfrm>
        <a:off x="2175156" y="0"/>
        <a:ext cx="1313301" cy="1252363"/>
      </dsp:txXfrm>
    </dsp:sp>
    <dsp:sp modelId="{20C4C7A2-F689-4D27-86DF-6E699507640D}">
      <dsp:nvSpPr>
        <dsp:cNvPr id="0" name=""/>
        <dsp:cNvSpPr/>
      </dsp:nvSpPr>
      <dsp:spPr>
        <a:xfrm>
          <a:off x="2380359" y="1639999"/>
          <a:ext cx="1231220" cy="1192726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D7C84-3893-4DC7-BD27-253116EAB385}">
      <dsp:nvSpPr>
        <dsp:cNvPr id="0" name=""/>
        <dsp:cNvSpPr/>
      </dsp:nvSpPr>
      <dsp:spPr>
        <a:xfrm>
          <a:off x="615610" y="1729453"/>
          <a:ext cx="1313301" cy="1252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Demanda</a:t>
          </a:r>
          <a:endParaRPr lang="pt-BR" sz="2000" kern="1200" dirty="0"/>
        </a:p>
      </dsp:txBody>
      <dsp:txXfrm>
        <a:off x="615610" y="1729453"/>
        <a:ext cx="1313301" cy="1252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DE73C-C085-4EF7-A3C8-93AC23D17104}">
      <dsp:nvSpPr>
        <dsp:cNvPr id="0" name=""/>
        <dsp:cNvSpPr/>
      </dsp:nvSpPr>
      <dsp:spPr>
        <a:xfrm>
          <a:off x="18" y="11936"/>
          <a:ext cx="1816856" cy="726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Marcos </a:t>
          </a:r>
          <a:r>
            <a:rPr lang="pt-BR" sz="1500" kern="1200" dirty="0" err="1" smtClean="0"/>
            <a:t>Da-Ré</a:t>
          </a:r>
          <a:r>
            <a:rPr lang="pt-BR" sz="1500" kern="1200" dirty="0" smtClean="0"/>
            <a:t>, Biólogo</a:t>
          </a:r>
          <a:endParaRPr lang="pt-BR" sz="1500" kern="1200" dirty="0"/>
        </a:p>
      </dsp:txBody>
      <dsp:txXfrm>
        <a:off x="18" y="11936"/>
        <a:ext cx="1816856" cy="726742"/>
      </dsp:txXfrm>
    </dsp:sp>
    <dsp:sp modelId="{9737685D-F6CB-420D-988C-8F4395EB8482}">
      <dsp:nvSpPr>
        <dsp:cNvPr id="0" name=""/>
        <dsp:cNvSpPr/>
      </dsp:nvSpPr>
      <dsp:spPr>
        <a:xfrm>
          <a:off x="18" y="738678"/>
          <a:ext cx="1816856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Coordenação Estratégica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Planejamento &amp; Desenvolvimento Sustentável</a:t>
          </a:r>
          <a:endParaRPr lang="pt-BR" sz="1500" kern="1200" dirty="0"/>
        </a:p>
      </dsp:txBody>
      <dsp:txXfrm>
        <a:off x="18" y="738678"/>
        <a:ext cx="1816856" cy="1361520"/>
      </dsp:txXfrm>
    </dsp:sp>
    <dsp:sp modelId="{0F621E7B-E663-445C-9017-5B1A0485E9FD}">
      <dsp:nvSpPr>
        <dsp:cNvPr id="0" name=""/>
        <dsp:cNvSpPr/>
      </dsp:nvSpPr>
      <dsp:spPr>
        <a:xfrm>
          <a:off x="2071234" y="11936"/>
          <a:ext cx="1816856" cy="726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Rafael </a:t>
          </a:r>
          <a:r>
            <a:rPr lang="pt-BR" sz="1500" kern="1200" dirty="0" err="1" smtClean="0"/>
            <a:t>Kamke</a:t>
          </a:r>
          <a:r>
            <a:rPr lang="pt-BR" sz="1500" kern="1200" dirty="0" smtClean="0"/>
            <a:t>, Biólogo </a:t>
          </a:r>
          <a:r>
            <a:rPr lang="pt-BR" sz="1500" kern="1200" dirty="0" err="1" smtClean="0"/>
            <a:t>MSc</a:t>
          </a:r>
          <a:endParaRPr lang="pt-BR" sz="1500" kern="1200" dirty="0"/>
        </a:p>
      </dsp:txBody>
      <dsp:txXfrm>
        <a:off x="2071234" y="11936"/>
        <a:ext cx="1816856" cy="726742"/>
      </dsp:txXfrm>
    </dsp:sp>
    <dsp:sp modelId="{AA1ADA27-59C4-46F5-B599-60207EC9086A}">
      <dsp:nvSpPr>
        <dsp:cNvPr id="0" name=""/>
        <dsp:cNvSpPr/>
      </dsp:nvSpPr>
      <dsp:spPr>
        <a:xfrm>
          <a:off x="2071234" y="738678"/>
          <a:ext cx="1816856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Coordenação Operacional</a:t>
          </a:r>
          <a:endParaRPr lang="pt-BR" sz="1500" kern="1200" dirty="0"/>
        </a:p>
      </dsp:txBody>
      <dsp:txXfrm>
        <a:off x="2071234" y="738678"/>
        <a:ext cx="1816856" cy="1361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DE73C-C085-4EF7-A3C8-93AC23D17104}">
      <dsp:nvSpPr>
        <dsp:cNvPr id="0" name=""/>
        <dsp:cNvSpPr/>
      </dsp:nvSpPr>
      <dsp:spPr>
        <a:xfrm>
          <a:off x="13157" y="-6743"/>
          <a:ext cx="1905188" cy="545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Daniela </a:t>
          </a:r>
          <a:r>
            <a:rPr lang="pt-BR" sz="1500" kern="1200" dirty="0" err="1" smtClean="0"/>
            <a:t>Prá</a:t>
          </a:r>
          <a:r>
            <a:rPr lang="pt-BR" sz="1500" kern="1200" dirty="0" smtClean="0"/>
            <a:t>, </a:t>
          </a:r>
          <a:br>
            <a:rPr lang="pt-BR" sz="1500" kern="1200" dirty="0" smtClean="0"/>
          </a:br>
          <a:r>
            <a:rPr lang="pt-BR" sz="1500" kern="1200" dirty="0" smtClean="0"/>
            <a:t>Geógrafa</a:t>
          </a:r>
          <a:endParaRPr lang="pt-BR" sz="1500" kern="1200" dirty="0"/>
        </a:p>
      </dsp:txBody>
      <dsp:txXfrm>
        <a:off x="13157" y="-6743"/>
        <a:ext cx="1905188" cy="545987"/>
      </dsp:txXfrm>
    </dsp:sp>
    <dsp:sp modelId="{9737685D-F6CB-420D-988C-8F4395EB8482}">
      <dsp:nvSpPr>
        <dsp:cNvPr id="0" name=""/>
        <dsp:cNvSpPr/>
      </dsp:nvSpPr>
      <dsp:spPr>
        <a:xfrm>
          <a:off x="13157" y="539244"/>
          <a:ext cx="1905188" cy="1297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Geoprocessamento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err="1" smtClean="0"/>
            <a:t>Socioeconomia</a:t>
          </a:r>
          <a:endParaRPr lang="pt-BR" sz="1500" kern="1200" dirty="0"/>
        </a:p>
      </dsp:txBody>
      <dsp:txXfrm>
        <a:off x="13157" y="539244"/>
        <a:ext cx="1905188" cy="1297012"/>
      </dsp:txXfrm>
    </dsp:sp>
    <dsp:sp modelId="{0F621E7B-E663-445C-9017-5B1A0485E9FD}">
      <dsp:nvSpPr>
        <dsp:cNvPr id="0" name=""/>
        <dsp:cNvSpPr/>
      </dsp:nvSpPr>
      <dsp:spPr>
        <a:xfrm>
          <a:off x="2164015" y="0"/>
          <a:ext cx="1754785" cy="545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Diego </a:t>
          </a:r>
          <a:r>
            <a:rPr lang="pt-BR" sz="1500" kern="1200" dirty="0" err="1" smtClean="0"/>
            <a:t>Kurtz</a:t>
          </a:r>
          <a:r>
            <a:rPr lang="pt-BR" sz="1500" kern="1200" dirty="0" smtClean="0"/>
            <a:t>,</a:t>
          </a:r>
          <a:br>
            <a:rPr lang="pt-BR" sz="1500" kern="1200" dirty="0" smtClean="0"/>
          </a:br>
          <a:r>
            <a:rPr lang="pt-BR" sz="1500" kern="1200" dirty="0" smtClean="0"/>
            <a:t>Agrônomo </a:t>
          </a:r>
          <a:r>
            <a:rPr lang="pt-BR" sz="1500" kern="1200" dirty="0" err="1" smtClean="0"/>
            <a:t>MSc</a:t>
          </a:r>
          <a:endParaRPr lang="pt-BR" sz="1500" kern="1200" dirty="0"/>
        </a:p>
      </dsp:txBody>
      <dsp:txXfrm>
        <a:off x="2164015" y="0"/>
        <a:ext cx="1754785" cy="545987"/>
      </dsp:txXfrm>
    </dsp:sp>
    <dsp:sp modelId="{AA1ADA27-59C4-46F5-B599-60207EC9086A}">
      <dsp:nvSpPr>
        <dsp:cNvPr id="0" name=""/>
        <dsp:cNvSpPr/>
      </dsp:nvSpPr>
      <dsp:spPr>
        <a:xfrm>
          <a:off x="2164015" y="545987"/>
          <a:ext cx="1754785" cy="12835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Planejamento Estratégico e Gestão do Conhecimento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Irrigação e Erosão</a:t>
          </a:r>
          <a:endParaRPr lang="pt-BR" sz="1500" kern="1200" dirty="0"/>
        </a:p>
      </dsp:txBody>
      <dsp:txXfrm>
        <a:off x="2164015" y="545987"/>
        <a:ext cx="1754785" cy="1283526"/>
      </dsp:txXfrm>
    </dsp:sp>
    <dsp:sp modelId="{EEE23046-1030-43E4-ADAD-8B88EED399A4}">
      <dsp:nvSpPr>
        <dsp:cNvPr id="0" name=""/>
        <dsp:cNvSpPr/>
      </dsp:nvSpPr>
      <dsp:spPr>
        <a:xfrm>
          <a:off x="4164470" y="0"/>
          <a:ext cx="1754785" cy="545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Gisele </a:t>
          </a:r>
          <a:r>
            <a:rPr lang="pt-BR" sz="1500" kern="1200" dirty="0" err="1" smtClean="0"/>
            <a:t>Alarcon</a:t>
          </a:r>
          <a:r>
            <a:rPr lang="pt-BR" sz="1500" kern="1200" dirty="0" smtClean="0"/>
            <a:t>,</a:t>
          </a:r>
          <a:br>
            <a:rPr lang="pt-BR" sz="1500" kern="1200" dirty="0" smtClean="0"/>
          </a:br>
          <a:r>
            <a:rPr lang="pt-BR" sz="1500" kern="1200" dirty="0" smtClean="0"/>
            <a:t>Bióloga Dr.</a:t>
          </a:r>
          <a:endParaRPr lang="pt-BR" sz="1500" kern="1200" dirty="0"/>
        </a:p>
      </dsp:txBody>
      <dsp:txXfrm>
        <a:off x="4164470" y="0"/>
        <a:ext cx="1754785" cy="545987"/>
      </dsp:txXfrm>
    </dsp:sp>
    <dsp:sp modelId="{686C39A2-47AC-4BFC-B94D-D7186A21BA02}">
      <dsp:nvSpPr>
        <dsp:cNvPr id="0" name=""/>
        <dsp:cNvSpPr/>
      </dsp:nvSpPr>
      <dsp:spPr>
        <a:xfrm>
          <a:off x="4164470" y="545987"/>
          <a:ext cx="1754785" cy="12835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Gestão da Paisagem e Serviços Ecossistêmicos</a:t>
          </a:r>
          <a:endParaRPr lang="pt-BR" sz="1500" kern="1200" dirty="0"/>
        </a:p>
      </dsp:txBody>
      <dsp:txXfrm>
        <a:off x="4164470" y="545987"/>
        <a:ext cx="1754785" cy="1283526"/>
      </dsp:txXfrm>
    </dsp:sp>
    <dsp:sp modelId="{D7E04014-7C60-42E5-91D4-3857D681999F}">
      <dsp:nvSpPr>
        <dsp:cNvPr id="0" name=""/>
        <dsp:cNvSpPr/>
      </dsp:nvSpPr>
      <dsp:spPr>
        <a:xfrm>
          <a:off x="6164924" y="0"/>
          <a:ext cx="1754785" cy="545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Ricardo </a:t>
          </a:r>
          <a:r>
            <a:rPr lang="pt-BR" sz="1500" kern="1200" dirty="0" err="1" smtClean="0"/>
            <a:t>Orso</a:t>
          </a:r>
          <a:r>
            <a:rPr lang="pt-BR" sz="1500" kern="1200" dirty="0" smtClean="0"/>
            <a:t>,</a:t>
          </a:r>
          <a:br>
            <a:rPr lang="pt-BR" sz="1500" kern="1200" dirty="0" smtClean="0"/>
          </a:br>
          <a:r>
            <a:rPr lang="pt-BR" sz="1500" kern="1200" dirty="0" smtClean="0"/>
            <a:t>Economista</a:t>
          </a:r>
          <a:endParaRPr lang="pt-BR" sz="1500" kern="1200" dirty="0"/>
        </a:p>
      </dsp:txBody>
      <dsp:txXfrm>
        <a:off x="6164924" y="0"/>
        <a:ext cx="1754785" cy="545987"/>
      </dsp:txXfrm>
    </dsp:sp>
    <dsp:sp modelId="{10628FD0-970B-4850-8818-74CBA7F0AB3F}">
      <dsp:nvSpPr>
        <dsp:cNvPr id="0" name=""/>
        <dsp:cNvSpPr/>
      </dsp:nvSpPr>
      <dsp:spPr>
        <a:xfrm>
          <a:off x="6164924" y="545987"/>
          <a:ext cx="1754785" cy="12835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Análise Econômica</a:t>
          </a:r>
          <a:endParaRPr lang="pt-BR" sz="1500" kern="1200" dirty="0"/>
        </a:p>
      </dsp:txBody>
      <dsp:txXfrm>
        <a:off x="6164924" y="545987"/>
        <a:ext cx="1754785" cy="1283526"/>
      </dsp:txXfrm>
    </dsp:sp>
    <dsp:sp modelId="{175C61B0-8343-4F56-8A80-A9F75F74CD76}">
      <dsp:nvSpPr>
        <dsp:cNvPr id="0" name=""/>
        <dsp:cNvSpPr/>
      </dsp:nvSpPr>
      <dsp:spPr>
        <a:xfrm>
          <a:off x="8165379" y="0"/>
          <a:ext cx="1754785" cy="545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Camila Geraldo</a:t>
          </a:r>
          <a:endParaRPr lang="pt-BR" sz="1500" kern="1200" dirty="0"/>
        </a:p>
      </dsp:txBody>
      <dsp:txXfrm>
        <a:off x="8165379" y="0"/>
        <a:ext cx="1754785" cy="545987"/>
      </dsp:txXfrm>
    </dsp:sp>
    <dsp:sp modelId="{8318A9D5-2BE4-450F-90FD-5391A9C3FA95}">
      <dsp:nvSpPr>
        <dsp:cNvPr id="0" name=""/>
        <dsp:cNvSpPr/>
      </dsp:nvSpPr>
      <dsp:spPr>
        <a:xfrm>
          <a:off x="8165379" y="545987"/>
          <a:ext cx="1754785" cy="12835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Comunicação</a:t>
          </a:r>
          <a:endParaRPr lang="pt-BR" sz="1500" kern="1200" dirty="0"/>
        </a:p>
      </dsp:txBody>
      <dsp:txXfrm>
        <a:off x="8165379" y="545987"/>
        <a:ext cx="1754785" cy="12835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DE73C-C085-4EF7-A3C8-93AC23D17104}">
      <dsp:nvSpPr>
        <dsp:cNvPr id="0" name=""/>
        <dsp:cNvSpPr/>
      </dsp:nvSpPr>
      <dsp:spPr>
        <a:xfrm>
          <a:off x="0" y="5010"/>
          <a:ext cx="198457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Carlos Tucci, Dr.</a:t>
          </a:r>
          <a:endParaRPr lang="pt-BR" sz="1500" kern="1200" dirty="0"/>
        </a:p>
      </dsp:txBody>
      <dsp:txXfrm>
        <a:off x="0" y="5010"/>
        <a:ext cx="1984570" cy="633600"/>
      </dsp:txXfrm>
    </dsp:sp>
    <dsp:sp modelId="{9737685D-F6CB-420D-988C-8F4395EB8482}">
      <dsp:nvSpPr>
        <dsp:cNvPr id="0" name=""/>
        <dsp:cNvSpPr/>
      </dsp:nvSpPr>
      <dsp:spPr>
        <a:xfrm>
          <a:off x="0" y="638610"/>
          <a:ext cx="1984570" cy="966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Consultor Especial</a:t>
          </a:r>
          <a:endParaRPr lang="pt-BR" sz="1500" kern="1200" dirty="0"/>
        </a:p>
      </dsp:txBody>
      <dsp:txXfrm>
        <a:off x="0" y="638610"/>
        <a:ext cx="1984570" cy="966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DE73C-C085-4EF7-A3C8-93AC23D17104}">
      <dsp:nvSpPr>
        <dsp:cNvPr id="0" name=""/>
        <dsp:cNvSpPr/>
      </dsp:nvSpPr>
      <dsp:spPr>
        <a:xfrm>
          <a:off x="0" y="12136"/>
          <a:ext cx="1679309" cy="34560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Assessorias</a:t>
          </a:r>
          <a:endParaRPr lang="pt-BR" sz="1500" kern="1200" dirty="0"/>
        </a:p>
      </dsp:txBody>
      <dsp:txXfrm>
        <a:off x="0" y="12136"/>
        <a:ext cx="1679309" cy="345600"/>
      </dsp:txXfrm>
    </dsp:sp>
    <dsp:sp modelId="{9737685D-F6CB-420D-988C-8F4395EB8482}">
      <dsp:nvSpPr>
        <dsp:cNvPr id="0" name=""/>
        <dsp:cNvSpPr/>
      </dsp:nvSpPr>
      <dsp:spPr>
        <a:xfrm>
          <a:off x="0" y="369873"/>
          <a:ext cx="1679309" cy="90585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Comunicação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Jurídica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Logística</a:t>
          </a:r>
          <a:endParaRPr lang="pt-BR" sz="1500" kern="1200" dirty="0"/>
        </a:p>
      </dsp:txBody>
      <dsp:txXfrm>
        <a:off x="0" y="369873"/>
        <a:ext cx="1679309" cy="905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E2E7F-76D3-4A57-AE48-DB3E5E732F61}">
      <dsp:nvSpPr>
        <dsp:cNvPr id="0" name=""/>
        <dsp:cNvSpPr/>
      </dsp:nvSpPr>
      <dsp:spPr>
        <a:xfrm>
          <a:off x="0" y="9525"/>
          <a:ext cx="1827267" cy="700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Vinicius Ragghianti, </a:t>
          </a:r>
          <a:br>
            <a:rPr lang="pt-BR" sz="1400" kern="1200" dirty="0" smtClean="0"/>
          </a:br>
          <a:r>
            <a:rPr lang="pt-BR" sz="1400" kern="1200" dirty="0" smtClean="0"/>
            <a:t>Engº Sanitarista e Ambiental</a:t>
          </a:r>
          <a:endParaRPr lang="pt-BR" sz="1400" kern="1200" dirty="0"/>
        </a:p>
      </dsp:txBody>
      <dsp:txXfrm>
        <a:off x="0" y="9525"/>
        <a:ext cx="1827267" cy="700184"/>
      </dsp:txXfrm>
    </dsp:sp>
    <dsp:sp modelId="{9DA547E7-9308-48B0-ABF3-0ECD26F2096B}">
      <dsp:nvSpPr>
        <dsp:cNvPr id="0" name=""/>
        <dsp:cNvSpPr/>
      </dsp:nvSpPr>
      <dsp:spPr>
        <a:xfrm>
          <a:off x="0" y="707319"/>
          <a:ext cx="1827267" cy="12681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Gerenciamento do Projeto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Saneamento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Obras Hidráulicas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Articulação</a:t>
          </a:r>
          <a:endParaRPr lang="pt-BR" sz="1400" kern="1200" dirty="0"/>
        </a:p>
      </dsp:txBody>
      <dsp:txXfrm>
        <a:off x="0" y="707319"/>
        <a:ext cx="1827267" cy="1268189"/>
      </dsp:txXfrm>
    </dsp:sp>
    <dsp:sp modelId="{C1BBC4A3-8969-4D27-972D-E5C49F3B6FB0}">
      <dsp:nvSpPr>
        <dsp:cNvPr id="0" name=""/>
        <dsp:cNvSpPr/>
      </dsp:nvSpPr>
      <dsp:spPr>
        <a:xfrm>
          <a:off x="2083103" y="3567"/>
          <a:ext cx="1827267" cy="700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Marcelo Curtarelli, </a:t>
          </a:r>
          <a:br>
            <a:rPr lang="pt-BR" sz="1400" kern="1200" dirty="0" smtClean="0"/>
          </a:br>
          <a:r>
            <a:rPr lang="pt-BR" sz="1400" kern="1200" dirty="0" smtClean="0"/>
            <a:t>Engº Sanitarista e Ambiental Dr.</a:t>
          </a:r>
          <a:endParaRPr lang="pt-BR" sz="1400" kern="1200" dirty="0"/>
        </a:p>
      </dsp:txBody>
      <dsp:txXfrm>
        <a:off x="2083103" y="3567"/>
        <a:ext cx="1827267" cy="700184"/>
      </dsp:txXfrm>
    </dsp:sp>
    <dsp:sp modelId="{3C352FD2-BF05-4A2B-B5F4-7AC9079E090B}">
      <dsp:nvSpPr>
        <dsp:cNvPr id="0" name=""/>
        <dsp:cNvSpPr/>
      </dsp:nvSpPr>
      <dsp:spPr>
        <a:xfrm>
          <a:off x="2083103" y="703751"/>
          <a:ext cx="1827267" cy="12681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Hidrologia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Geoprocessamento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Qualidade da Água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/>
            <a:t>Mudanças Climáticas</a:t>
          </a:r>
          <a:endParaRPr lang="pt-BR" sz="1400" kern="1200" dirty="0"/>
        </a:p>
      </dsp:txBody>
      <dsp:txXfrm>
        <a:off x="2083103" y="703751"/>
        <a:ext cx="1827267" cy="1268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0D5D6-0847-4F77-8D2D-7F29E59711CC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D82D-E5F4-4EB0-B8D1-1E80123DDA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25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401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10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72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72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96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74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20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78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35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32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2D82D-E5F4-4EB0-B8D1-1E80123DDA16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32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73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10" name="Imagem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9" name="Imagem 8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9" name="Imagem 8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1" name="Retângulo 10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2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12" name="Imagem 1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4" name="Retângulo 13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3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2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10" name="Imagem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6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12" name="Imagem 1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4" name="Retângulo 13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7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8" name="Imagem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3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7" name="Imagem 6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3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32" y="227240"/>
            <a:ext cx="1296472" cy="723613"/>
          </a:xfrm>
          <a:prstGeom prst="rect">
            <a:avLst/>
          </a:prstGeom>
        </p:spPr>
      </p:pic>
      <p:pic>
        <p:nvPicPr>
          <p:cNvPr id="7" name="Imagem 6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7345" y="348085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04" y="-111673"/>
            <a:ext cx="1360816" cy="1360816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5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Número de Slide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7287B-FDE7-469B-9C2B-71CA753CAA9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8" y="5699572"/>
            <a:ext cx="1296472" cy="723613"/>
          </a:xfrm>
          <a:prstGeom prst="rect">
            <a:avLst/>
          </a:prstGeom>
        </p:spPr>
      </p:pic>
      <p:pic>
        <p:nvPicPr>
          <p:cNvPr id="10" name="Imagem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8441" y="5820417"/>
            <a:ext cx="1696905" cy="5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0" y="5360659"/>
            <a:ext cx="1360816" cy="1360816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>
            <a:off x="10895526" y="-1"/>
            <a:ext cx="1296473" cy="68580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9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3F8FD-B2CD-48D3-8A89-177FFE690EF1}" type="datetimeFigureOut">
              <a:rPr lang="pt-BR" smtClean="0"/>
              <a:t>13/02/2017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7287B-FDE7-469B-9C2B-71CA753CAA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4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5.png"/><Relationship Id="rId9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0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0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7.png"/><Relationship Id="rId4" Type="http://schemas.openxmlformats.org/officeDocument/2006/relationships/hyperlink" Target="mailto:vtr@certi.org.b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26" Type="http://schemas.microsoft.com/office/2007/relationships/diagramDrawing" Target="../diagrams/drawing7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5" Type="http://schemas.openxmlformats.org/officeDocument/2006/relationships/diagramColors" Target="../diagrams/colors7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openxmlformats.org/officeDocument/2006/relationships/diagramQuickStyle" Target="../diagrams/quickStyle7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23" Type="http://schemas.openxmlformats.org/officeDocument/2006/relationships/diagramLayout" Target="../diagrams/layout7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Relationship Id="rId22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96" y="-379910"/>
            <a:ext cx="9144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5" y="1340768"/>
            <a:ext cx="7248128" cy="3841508"/>
          </a:xfrm>
          <a:prstGeom prst="rect">
            <a:avLst/>
          </a:prstGeom>
        </p:spPr>
      </p:pic>
      <p:pic>
        <p:nvPicPr>
          <p:cNvPr id="7" name="Picture 2" descr="logogov_sds_20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91" y="5637621"/>
            <a:ext cx="1440160" cy="1080120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7450" y="6088888"/>
            <a:ext cx="1514295" cy="389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/>
          <p:cNvSpPr txBox="1"/>
          <p:nvPr/>
        </p:nvSpPr>
        <p:spPr>
          <a:xfrm>
            <a:off x="2251451" y="319429"/>
            <a:ext cx="70180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GOVERNO DE SANTA CATARINA</a:t>
            </a:r>
          </a:p>
          <a:p>
            <a:r>
              <a:rPr lang="pt-BR" sz="14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SECRETARIA DE ESTADO DO DESENVOLVIMENTO ECONÔMICO SUSTENTÁVEL</a:t>
            </a:r>
          </a:p>
          <a:p>
            <a:r>
              <a:rPr lang="pt-BR" sz="14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DIRETORIA DE RECURSOS HÍDRICOS</a:t>
            </a:r>
            <a:endParaRPr lang="pt-BR" sz="1400" b="1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79"/>
          <a:stretch/>
        </p:blipFill>
        <p:spPr>
          <a:xfrm>
            <a:off x="346784" y="319429"/>
            <a:ext cx="1968829" cy="69717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8" y="5865300"/>
            <a:ext cx="1451616" cy="6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Objetivo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22944" y="2201985"/>
            <a:ext cx="8950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Levantar informações sobre os aspectos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Físicos</a:t>
            </a:r>
            <a:r>
              <a:rPr lang="pt-BR" sz="2800" dirty="0" smtClean="0">
                <a:latin typeface="+mj-lt"/>
              </a:rPr>
              <a:t>,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Bióticos</a:t>
            </a:r>
            <a:r>
              <a:rPr lang="pt-BR" sz="2800" dirty="0" smtClean="0">
                <a:latin typeface="+mj-lt"/>
              </a:rPr>
              <a:t> e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Antrópicos</a:t>
            </a:r>
            <a:r>
              <a:rPr lang="pt-BR" sz="2800" dirty="0" smtClean="0">
                <a:latin typeface="+mj-lt"/>
              </a:rPr>
              <a:t> das Regiões Hidrográficas </a:t>
            </a:r>
            <a:r>
              <a:rPr lang="pt-BR" sz="2800" dirty="0">
                <a:latin typeface="+mj-lt"/>
              </a:rPr>
              <a:t>(</a:t>
            </a:r>
            <a:r>
              <a:rPr lang="pt-BR" sz="2800" dirty="0" smtClean="0">
                <a:latin typeface="+mj-lt"/>
              </a:rPr>
              <a:t>RH) de Santa Catarina para subsidiar a elaboração do PERH/SC. </a:t>
            </a:r>
            <a:endParaRPr lang="pt-BR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81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Itens contemplados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922944" y="1175448"/>
            <a:ext cx="895081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latin typeface="+mj-lt"/>
              </a:rPr>
              <a:t>Meio Físico:</a:t>
            </a:r>
          </a:p>
          <a:p>
            <a:endParaRPr lang="pt-BR" sz="1400" b="1" dirty="0" smtClean="0">
              <a:latin typeface="+mj-lt"/>
            </a:endParaRPr>
          </a:p>
          <a:p>
            <a:r>
              <a:rPr lang="pt-BR" sz="1400" b="1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Fisiografia das Bacias;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Recursos hídricos superficiais e subterrâneos;</a:t>
            </a:r>
          </a:p>
          <a:p>
            <a:r>
              <a:rPr lang="pt-BR" sz="1400" dirty="0" smtClean="0">
                <a:latin typeface="+mj-lt"/>
              </a:rPr>
              <a:t>	- </a:t>
            </a:r>
            <a:r>
              <a:rPr lang="pt-BR" sz="1400" dirty="0">
                <a:latin typeface="+mj-lt"/>
              </a:rPr>
              <a:t>Clima;</a:t>
            </a:r>
          </a:p>
          <a:p>
            <a:r>
              <a:rPr lang="pt-BR" sz="1400" dirty="0" smtClean="0">
                <a:latin typeface="+mj-lt"/>
              </a:rPr>
              <a:t>	- Eventos hidrológicos extremos;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Relevo;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Geologia e exploração mineral;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Pedologia.</a:t>
            </a:r>
            <a:endParaRPr lang="pt-BR" sz="1400" dirty="0">
              <a:latin typeface="+mj-lt"/>
            </a:endParaRPr>
          </a:p>
          <a:p>
            <a:endParaRPr lang="pt-BR" sz="1400" b="1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latin typeface="+mj-lt"/>
              </a:rPr>
              <a:t>Meio Biótico:</a:t>
            </a:r>
          </a:p>
          <a:p>
            <a:endParaRPr lang="pt-BR" sz="1400" dirty="0" smtClean="0">
              <a:latin typeface="+mj-lt"/>
            </a:endParaRP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Regiões fitoecológicas e remanescentes da Mata Atlântica;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Unidades de Conservação e outras áreas protegidas por lei;  </a:t>
            </a:r>
            <a:endParaRPr lang="pt-BR" sz="1400" dirty="0">
              <a:latin typeface="+mj-lt"/>
            </a:endParaRPr>
          </a:p>
          <a:p>
            <a:r>
              <a:rPr lang="pt-BR" sz="1400" dirty="0" smtClean="0">
                <a:latin typeface="+mj-lt"/>
              </a:rPr>
              <a:t>	- Áreas prioritárias para conservação.</a:t>
            </a:r>
            <a:endParaRPr lang="pt-BR" sz="1400" dirty="0">
              <a:latin typeface="+mj-lt"/>
            </a:endParaRPr>
          </a:p>
          <a:p>
            <a:endParaRPr lang="pt-BR" sz="1400" b="1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latin typeface="+mj-lt"/>
              </a:rPr>
              <a:t>Meio Antrópico:</a:t>
            </a:r>
          </a:p>
          <a:p>
            <a:endParaRPr lang="pt-BR" sz="1400" b="1" dirty="0">
              <a:latin typeface="+mj-lt"/>
            </a:endParaRPr>
          </a:p>
          <a:p>
            <a:r>
              <a:rPr lang="pt-BR" sz="1400" dirty="0" smtClean="0">
                <a:latin typeface="+mj-lt"/>
              </a:rPr>
              <a:t>	-  Abrangência municípios e estrutura administrativa;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Estrutura fundiária;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Demografia;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Uso do solo;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Atividade econômica;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Infraestrutura;</a:t>
            </a:r>
          </a:p>
          <a:p>
            <a:r>
              <a:rPr lang="pt-BR" sz="1400" dirty="0">
                <a:latin typeface="+mj-lt"/>
              </a:rPr>
              <a:t>	</a:t>
            </a:r>
            <a:r>
              <a:rPr lang="pt-BR" sz="1400" dirty="0" smtClean="0">
                <a:latin typeface="+mj-lt"/>
              </a:rPr>
              <a:t>- Indicadores de qualidade de vida.</a:t>
            </a:r>
          </a:p>
        </p:txBody>
      </p:sp>
      <p:sp>
        <p:nvSpPr>
          <p:cNvPr id="2" name="Chave direita 1"/>
          <p:cNvSpPr/>
          <p:nvPr/>
        </p:nvSpPr>
        <p:spPr>
          <a:xfrm>
            <a:off x="6500208" y="4925683"/>
            <a:ext cx="422694" cy="178974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direita 9"/>
          <p:cNvSpPr/>
          <p:nvPr/>
        </p:nvSpPr>
        <p:spPr>
          <a:xfrm>
            <a:off x="6500208" y="1302589"/>
            <a:ext cx="422694" cy="353174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251331" y="2606797"/>
            <a:ext cx="307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Fatores que influenciam o ciclo hidrológico terrestre nas bacias e RH (Disponibilidade e Eventos Extremos)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251331" y="5358889"/>
            <a:ext cx="290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Fatores que influenciam o uso da água (Demanda) e a qualidade (Disponibilidade) nas bacias e RH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159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Metodologia – Visão Geral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31321" y="1242205"/>
            <a:ext cx="10062977" cy="5365629"/>
            <a:chOff x="431321" y="1242205"/>
            <a:chExt cx="10062977" cy="5365629"/>
          </a:xfrm>
        </p:grpSpPr>
        <p:sp>
          <p:nvSpPr>
            <p:cNvPr id="2" name="Fluxograma: Dados 1"/>
            <p:cNvSpPr/>
            <p:nvPr/>
          </p:nvSpPr>
          <p:spPr>
            <a:xfrm>
              <a:off x="865558" y="1751166"/>
              <a:ext cx="1286121" cy="528920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IBGE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653721" y="1441677"/>
              <a:ext cx="2033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1. Aquisição de dados</a:t>
              </a:r>
              <a:endParaRPr lang="pt-BR" sz="1600" b="1" dirty="0"/>
            </a:p>
          </p:txBody>
        </p:sp>
        <p:sp>
          <p:nvSpPr>
            <p:cNvPr id="5" name="Fluxograma: Processo 4"/>
            <p:cNvSpPr/>
            <p:nvPr/>
          </p:nvSpPr>
          <p:spPr>
            <a:xfrm>
              <a:off x="597839" y="1367230"/>
              <a:ext cx="2032371" cy="5085327"/>
            </a:xfrm>
            <a:prstGeom prst="flowChartProcess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luxograma: Processo 24"/>
            <p:cNvSpPr/>
            <p:nvPr/>
          </p:nvSpPr>
          <p:spPr>
            <a:xfrm>
              <a:off x="3044668" y="1367230"/>
              <a:ext cx="2032371" cy="5085327"/>
            </a:xfrm>
            <a:prstGeom prst="flowChartProcess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3144165" y="1441677"/>
              <a:ext cx="1974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2. Preprocessamento</a:t>
              </a:r>
              <a:endParaRPr lang="pt-BR" sz="1600" b="1" dirty="0"/>
            </a:p>
          </p:txBody>
        </p:sp>
        <p:sp>
          <p:nvSpPr>
            <p:cNvPr id="28" name="Fluxograma: Processo 27"/>
            <p:cNvSpPr/>
            <p:nvPr/>
          </p:nvSpPr>
          <p:spPr>
            <a:xfrm>
              <a:off x="5491496" y="1367229"/>
              <a:ext cx="2032371" cy="5085327"/>
            </a:xfrm>
            <a:prstGeom prst="flowChartProcess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luxograma: Disco magnético 5"/>
            <p:cNvSpPr/>
            <p:nvPr/>
          </p:nvSpPr>
          <p:spPr>
            <a:xfrm>
              <a:off x="3437769" y="4424077"/>
              <a:ext cx="1272192" cy="1026540"/>
            </a:xfrm>
            <a:prstGeom prst="flowChartMagneticDis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Armazenamento</a:t>
              </a:r>
            </a:p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BDG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Fluxograma: Dados 34"/>
            <p:cNvSpPr/>
            <p:nvPr/>
          </p:nvSpPr>
          <p:spPr>
            <a:xfrm>
              <a:off x="865558" y="2148195"/>
              <a:ext cx="1286121" cy="502252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ANA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36" name="Fluxograma: Dados 35"/>
            <p:cNvSpPr/>
            <p:nvPr/>
          </p:nvSpPr>
          <p:spPr>
            <a:xfrm>
              <a:off x="865558" y="2551576"/>
              <a:ext cx="1286121" cy="508485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SDS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37" name="Fluxograma: Dados 36"/>
            <p:cNvSpPr/>
            <p:nvPr/>
          </p:nvSpPr>
          <p:spPr>
            <a:xfrm>
              <a:off x="865558" y="2982825"/>
              <a:ext cx="1286121" cy="569352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CPRM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38" name="Fluxograma: Dados 37"/>
            <p:cNvSpPr/>
            <p:nvPr/>
          </p:nvSpPr>
          <p:spPr>
            <a:xfrm>
              <a:off x="865558" y="3446186"/>
              <a:ext cx="1286121" cy="603367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EMBRAPA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39" name="Fluxograma: Dados 38"/>
            <p:cNvSpPr/>
            <p:nvPr/>
          </p:nvSpPr>
          <p:spPr>
            <a:xfrm>
              <a:off x="865558" y="3955203"/>
              <a:ext cx="1286121" cy="579104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DNPM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7" name="Seta para a direita 6"/>
            <p:cNvSpPr/>
            <p:nvPr/>
          </p:nvSpPr>
          <p:spPr>
            <a:xfrm>
              <a:off x="2445720" y="3398806"/>
              <a:ext cx="810163" cy="3278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Fluxograma: Processo 7"/>
            <p:cNvSpPr/>
            <p:nvPr/>
          </p:nvSpPr>
          <p:spPr>
            <a:xfrm>
              <a:off x="3326646" y="2018580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Reprojeção dos dados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41" name="Fluxograma: Processo 40"/>
            <p:cNvSpPr/>
            <p:nvPr/>
          </p:nvSpPr>
          <p:spPr>
            <a:xfrm>
              <a:off x="3326645" y="2768596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Geocodificação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Fluxograma: Processo 41"/>
            <p:cNvSpPr/>
            <p:nvPr/>
          </p:nvSpPr>
          <p:spPr>
            <a:xfrm>
              <a:off x="3326644" y="3514625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Mescla e Recorte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44" name="Seta para a direita 43"/>
            <p:cNvSpPr/>
            <p:nvPr/>
          </p:nvSpPr>
          <p:spPr>
            <a:xfrm rot="5400000">
              <a:off x="3862783" y="2587324"/>
              <a:ext cx="380047" cy="2980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Seta para a direita 44"/>
            <p:cNvSpPr/>
            <p:nvPr/>
          </p:nvSpPr>
          <p:spPr>
            <a:xfrm rot="5400000">
              <a:off x="3869627" y="3332154"/>
              <a:ext cx="380047" cy="2980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Seta para a direita 45"/>
            <p:cNvSpPr/>
            <p:nvPr/>
          </p:nvSpPr>
          <p:spPr>
            <a:xfrm rot="5400000">
              <a:off x="3876472" y="4076984"/>
              <a:ext cx="380047" cy="2980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Seta para a direita 47"/>
            <p:cNvSpPr/>
            <p:nvPr/>
          </p:nvSpPr>
          <p:spPr>
            <a:xfrm>
              <a:off x="4905325" y="3398806"/>
              <a:ext cx="810163" cy="3278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5569474" y="1437858"/>
              <a:ext cx="1878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3. Processamento e Extração de informações</a:t>
              </a:r>
              <a:endParaRPr lang="pt-BR" sz="1600" b="1" dirty="0"/>
            </a:p>
          </p:txBody>
        </p:sp>
        <p:sp>
          <p:nvSpPr>
            <p:cNvPr id="52" name="Fluxograma: Processo 51"/>
            <p:cNvSpPr/>
            <p:nvPr/>
          </p:nvSpPr>
          <p:spPr>
            <a:xfrm>
              <a:off x="5781518" y="2311644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Calculo áreas, outras métricas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Fluxograma: Processo 52"/>
            <p:cNvSpPr/>
            <p:nvPr/>
          </p:nvSpPr>
          <p:spPr>
            <a:xfrm>
              <a:off x="5787507" y="3070527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Análises espaciais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Fluxograma: Processo 53"/>
            <p:cNvSpPr/>
            <p:nvPr/>
          </p:nvSpPr>
          <p:spPr>
            <a:xfrm>
              <a:off x="5801890" y="3837314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Elaboração de tabelas 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Fluxograma: Processo 54"/>
            <p:cNvSpPr/>
            <p:nvPr/>
          </p:nvSpPr>
          <p:spPr>
            <a:xfrm>
              <a:off x="5807879" y="4604101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Elaboração de gráficos 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Fluxograma: Processo 55"/>
            <p:cNvSpPr/>
            <p:nvPr/>
          </p:nvSpPr>
          <p:spPr>
            <a:xfrm>
              <a:off x="5813868" y="5370888"/>
              <a:ext cx="1452326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 smtClean="0">
                  <a:solidFill>
                    <a:schemeClr val="tx1"/>
                  </a:solidFill>
                </a:rPr>
                <a:t>Elaboração de mapas e figuras </a:t>
              </a:r>
              <a:endParaRPr lang="pt-BR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7795063" y="2350697"/>
              <a:ext cx="2699235" cy="2035834"/>
              <a:chOff x="8690586" y="2365634"/>
              <a:chExt cx="2969159" cy="2035834"/>
            </a:xfrm>
          </p:grpSpPr>
          <p:sp>
            <p:nvSpPr>
              <p:cNvPr id="57" name="Fluxograma: Processo 56"/>
              <p:cNvSpPr/>
              <p:nvPr/>
            </p:nvSpPr>
            <p:spPr>
              <a:xfrm>
                <a:off x="8690586" y="23656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luxograma: Processo 58"/>
              <p:cNvSpPr/>
              <p:nvPr/>
            </p:nvSpPr>
            <p:spPr>
              <a:xfrm>
                <a:off x="8842989" y="25180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luxograma: Processo 59"/>
              <p:cNvSpPr/>
              <p:nvPr/>
            </p:nvSpPr>
            <p:spPr>
              <a:xfrm>
                <a:off x="8995386" y="26704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luxograma: Processo 60"/>
              <p:cNvSpPr/>
              <p:nvPr/>
            </p:nvSpPr>
            <p:spPr>
              <a:xfrm>
                <a:off x="9147787" y="28228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luxograma: Processo 61"/>
              <p:cNvSpPr/>
              <p:nvPr/>
            </p:nvSpPr>
            <p:spPr>
              <a:xfrm>
                <a:off x="9300185" y="29752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luxograma: Processo 62"/>
              <p:cNvSpPr/>
              <p:nvPr/>
            </p:nvSpPr>
            <p:spPr>
              <a:xfrm>
                <a:off x="9452586" y="31276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luxograma: Processo 63"/>
              <p:cNvSpPr/>
              <p:nvPr/>
            </p:nvSpPr>
            <p:spPr>
              <a:xfrm>
                <a:off x="9604984" y="32800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luxograma: Processo 64"/>
              <p:cNvSpPr/>
              <p:nvPr/>
            </p:nvSpPr>
            <p:spPr>
              <a:xfrm>
                <a:off x="9757386" y="34324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luxograma: Processo 65"/>
              <p:cNvSpPr/>
              <p:nvPr/>
            </p:nvSpPr>
            <p:spPr>
              <a:xfrm>
                <a:off x="9909783" y="35848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luxograma: Processo 66"/>
              <p:cNvSpPr/>
              <p:nvPr/>
            </p:nvSpPr>
            <p:spPr>
              <a:xfrm>
                <a:off x="10062186" y="3737234"/>
                <a:ext cx="1597559" cy="664234"/>
              </a:xfrm>
              <a:prstGeom prst="flowChartProcess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CaixaDeTexto 49"/>
              <p:cNvSpPr txBox="1"/>
              <p:nvPr/>
            </p:nvSpPr>
            <p:spPr>
              <a:xfrm>
                <a:off x="10159167" y="3776963"/>
                <a:ext cx="14225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600" b="1" dirty="0" smtClean="0"/>
                  <a:t>Relatórios</a:t>
                </a:r>
              </a:p>
              <a:p>
                <a:pPr algn="ctr"/>
                <a:r>
                  <a:rPr lang="pt-BR" sz="1600" b="1" dirty="0" smtClean="0"/>
                  <a:t>Caracterização</a:t>
                </a:r>
                <a:endParaRPr lang="pt-BR" sz="1600" b="1" dirty="0"/>
              </a:p>
            </p:txBody>
          </p:sp>
        </p:grpSp>
        <p:sp>
          <p:nvSpPr>
            <p:cNvPr id="23" name="CaixaDeTexto 22"/>
            <p:cNvSpPr txBox="1"/>
            <p:nvPr/>
          </p:nvSpPr>
          <p:spPr>
            <a:xfrm>
              <a:off x="3057572" y="6179210"/>
              <a:ext cx="944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/>
                <a:t>QGIS / ArcGIS</a:t>
              </a:r>
              <a:endParaRPr lang="pt-BR" sz="1200" dirty="0"/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5507387" y="6035122"/>
              <a:ext cx="1328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/>
                <a:t>QGIS / ArcGIS</a:t>
              </a:r>
            </a:p>
            <a:p>
              <a:r>
                <a:rPr lang="pt-BR" sz="1200" dirty="0" smtClean="0"/>
                <a:t>Planilhas eletrônicas</a:t>
              </a:r>
              <a:endParaRPr lang="pt-BR" sz="1200" dirty="0"/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8030048" y="1907746"/>
              <a:ext cx="18785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Produto:</a:t>
              </a:r>
              <a:endParaRPr lang="pt-BR" sz="1600" b="1" dirty="0"/>
            </a:p>
          </p:txBody>
        </p:sp>
        <p:sp>
          <p:nvSpPr>
            <p:cNvPr id="58" name="Fluxograma: Dados 57"/>
            <p:cNvSpPr/>
            <p:nvPr/>
          </p:nvSpPr>
          <p:spPr>
            <a:xfrm>
              <a:off x="865558" y="4403855"/>
              <a:ext cx="1286121" cy="579104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EPAGRI/</a:t>
              </a:r>
            </a:p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CIRAM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71" name="Fluxograma: Dados 70"/>
            <p:cNvSpPr/>
            <p:nvPr/>
          </p:nvSpPr>
          <p:spPr>
            <a:xfrm>
              <a:off x="865558" y="4861127"/>
              <a:ext cx="1286121" cy="579104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IFFSC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72" name="Fluxograma: Dados 71"/>
            <p:cNvSpPr/>
            <p:nvPr/>
          </p:nvSpPr>
          <p:spPr>
            <a:xfrm>
              <a:off x="865558" y="5333310"/>
              <a:ext cx="1286121" cy="579104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SOS Mata Atlântica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73" name="Fluxograma: Dados 72"/>
            <p:cNvSpPr/>
            <p:nvPr/>
          </p:nvSpPr>
          <p:spPr>
            <a:xfrm>
              <a:off x="865558" y="5805542"/>
              <a:ext cx="1286121" cy="579104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 smtClean="0">
                  <a:solidFill>
                    <a:schemeClr val="tx1"/>
                  </a:solidFill>
                </a:rPr>
                <a:t>Outros...</a:t>
              </a:r>
              <a:endParaRPr lang="pt-BR" sz="1100" dirty="0">
                <a:solidFill>
                  <a:schemeClr val="tx1"/>
                </a:solidFill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431321" y="1242205"/>
              <a:ext cx="7225194" cy="536562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Seta para a direita 50"/>
            <p:cNvSpPr/>
            <p:nvPr/>
          </p:nvSpPr>
          <p:spPr>
            <a:xfrm>
              <a:off x="7382735" y="3398805"/>
              <a:ext cx="733390" cy="3278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756583" y="23167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RH1</a:t>
            </a:r>
            <a:endParaRPr lang="pt-BR" sz="900" dirty="0"/>
          </a:p>
        </p:txBody>
      </p:sp>
      <p:sp>
        <p:nvSpPr>
          <p:cNvPr id="74" name="CaixaDeTexto 73"/>
          <p:cNvSpPr txBox="1"/>
          <p:nvPr/>
        </p:nvSpPr>
        <p:spPr>
          <a:xfrm>
            <a:off x="7883105" y="24691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RH2</a:t>
            </a:r>
            <a:endParaRPr lang="pt-BR" sz="900" dirty="0"/>
          </a:p>
        </p:txBody>
      </p:sp>
      <p:sp>
        <p:nvSpPr>
          <p:cNvPr id="75" name="CaixaDeTexto 74"/>
          <p:cNvSpPr txBox="1"/>
          <p:nvPr/>
        </p:nvSpPr>
        <p:spPr>
          <a:xfrm>
            <a:off x="8009627" y="26215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RH3</a:t>
            </a:r>
            <a:endParaRPr lang="pt-BR" sz="900" dirty="0"/>
          </a:p>
        </p:txBody>
      </p:sp>
      <p:sp>
        <p:nvSpPr>
          <p:cNvPr id="76" name="CaixaDeTexto 75"/>
          <p:cNvSpPr txBox="1"/>
          <p:nvPr/>
        </p:nvSpPr>
        <p:spPr>
          <a:xfrm>
            <a:off x="8153401" y="27739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RH4</a:t>
            </a:r>
            <a:endParaRPr lang="pt-BR" sz="900" dirty="0"/>
          </a:p>
        </p:txBody>
      </p:sp>
      <p:sp>
        <p:nvSpPr>
          <p:cNvPr id="77" name="CaixaDeTexto 76"/>
          <p:cNvSpPr txBox="1"/>
          <p:nvPr/>
        </p:nvSpPr>
        <p:spPr>
          <a:xfrm>
            <a:off x="8297173" y="29263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RH5</a:t>
            </a:r>
            <a:endParaRPr lang="pt-BR" sz="900" dirty="0"/>
          </a:p>
        </p:txBody>
      </p:sp>
      <p:sp>
        <p:nvSpPr>
          <p:cNvPr id="78" name="CaixaDeTexto 77"/>
          <p:cNvSpPr txBox="1"/>
          <p:nvPr/>
        </p:nvSpPr>
        <p:spPr>
          <a:xfrm>
            <a:off x="8440947" y="30787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RH6</a:t>
            </a:r>
            <a:endParaRPr lang="pt-BR" sz="900" dirty="0"/>
          </a:p>
        </p:txBody>
      </p:sp>
      <p:sp>
        <p:nvSpPr>
          <p:cNvPr id="79" name="CaixaDeTexto 78"/>
          <p:cNvSpPr txBox="1"/>
          <p:nvPr/>
        </p:nvSpPr>
        <p:spPr>
          <a:xfrm>
            <a:off x="8567471" y="32311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RH7</a:t>
            </a:r>
            <a:endParaRPr lang="pt-BR" sz="900" dirty="0"/>
          </a:p>
        </p:txBody>
      </p:sp>
      <p:sp>
        <p:nvSpPr>
          <p:cNvPr id="80" name="CaixaDeTexto 79"/>
          <p:cNvSpPr txBox="1"/>
          <p:nvPr/>
        </p:nvSpPr>
        <p:spPr>
          <a:xfrm>
            <a:off x="8719867" y="33835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RH8</a:t>
            </a:r>
            <a:endParaRPr lang="pt-BR" sz="900" dirty="0"/>
          </a:p>
        </p:txBody>
      </p:sp>
      <p:sp>
        <p:nvSpPr>
          <p:cNvPr id="81" name="CaixaDeTexto 80"/>
          <p:cNvSpPr txBox="1"/>
          <p:nvPr/>
        </p:nvSpPr>
        <p:spPr>
          <a:xfrm>
            <a:off x="8855016" y="3535948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RH9</a:t>
            </a:r>
            <a:endParaRPr lang="pt-BR" sz="900" dirty="0"/>
          </a:p>
        </p:txBody>
      </p:sp>
      <p:sp>
        <p:nvSpPr>
          <p:cNvPr id="82" name="CaixaDeTexto 81"/>
          <p:cNvSpPr txBox="1"/>
          <p:nvPr/>
        </p:nvSpPr>
        <p:spPr>
          <a:xfrm>
            <a:off x="8990163" y="3688348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smtClean="0"/>
              <a:t>RH10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6639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Regiões Hidrográficas de SC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61841" y="1998364"/>
            <a:ext cx="216136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RH1: Extremo Oeste</a:t>
            </a:r>
          </a:p>
          <a:p>
            <a:r>
              <a:rPr lang="pt-BR" sz="1200" b="1" dirty="0" smtClean="0"/>
              <a:t>RH2: Meio Oeste</a:t>
            </a:r>
          </a:p>
          <a:p>
            <a:r>
              <a:rPr lang="pt-BR" sz="1200" b="1" dirty="0" smtClean="0"/>
              <a:t>RH3: Vale do Rio do Peixe</a:t>
            </a:r>
          </a:p>
          <a:p>
            <a:r>
              <a:rPr lang="pt-BR" sz="1200" b="1" dirty="0" smtClean="0"/>
              <a:t>RH4: Planalto de Lages</a:t>
            </a:r>
          </a:p>
          <a:p>
            <a:r>
              <a:rPr lang="pt-BR" sz="1200" b="1" dirty="0" smtClean="0"/>
              <a:t>RH5: Planalto de Canoinhas</a:t>
            </a:r>
          </a:p>
          <a:p>
            <a:r>
              <a:rPr lang="pt-BR" sz="1200" b="1" dirty="0" smtClean="0"/>
              <a:t>RH6: Baixada Norte</a:t>
            </a:r>
          </a:p>
          <a:p>
            <a:r>
              <a:rPr lang="pt-BR" sz="1200" b="1" dirty="0" smtClean="0"/>
              <a:t>RH7: Vale do Itajaí</a:t>
            </a:r>
          </a:p>
          <a:p>
            <a:r>
              <a:rPr lang="pt-BR" sz="1200" b="1" dirty="0" smtClean="0"/>
              <a:t>RH8: Litoral Centro</a:t>
            </a:r>
          </a:p>
          <a:p>
            <a:r>
              <a:rPr lang="pt-BR" sz="1200" b="1" dirty="0" smtClean="0"/>
              <a:t>RH9: Sul Catarinense</a:t>
            </a:r>
          </a:p>
          <a:p>
            <a:r>
              <a:rPr lang="pt-BR" sz="1200" b="1" dirty="0" smtClean="0"/>
              <a:t>RH10: Extremo Sul Catarinense</a:t>
            </a:r>
            <a:endParaRPr lang="pt-BR" sz="1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6671" t="11622" r="23578" b="12103"/>
          <a:stretch/>
        </p:blipFill>
        <p:spPr>
          <a:xfrm>
            <a:off x="190423" y="1122037"/>
            <a:ext cx="7819078" cy="561458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9523" y="2828877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2316052" y="2543141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RH2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233036" y="2967376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RH3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4383604" y="3828565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RH4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383603" y="195625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RH5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192239" y="199788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RH6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5445944" y="282014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RH7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6213662" y="3652328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RH8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6072743" y="4528171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RH9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5533529" y="549389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RH10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586604" y="5801662"/>
            <a:ext cx="291719" cy="1466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/>
          <p:cNvSpPr/>
          <p:nvPr/>
        </p:nvSpPr>
        <p:spPr>
          <a:xfrm>
            <a:off x="6586604" y="6074830"/>
            <a:ext cx="291719" cy="1466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/>
          <p:cNvSpPr/>
          <p:nvPr/>
        </p:nvSpPr>
        <p:spPr>
          <a:xfrm>
            <a:off x="6586604" y="6373882"/>
            <a:ext cx="291719" cy="146649"/>
          </a:xfrm>
          <a:prstGeom prst="rect">
            <a:avLst/>
          </a:prstGeom>
          <a:solidFill>
            <a:srgbClr val="FEF7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946633" y="5724824"/>
            <a:ext cx="1783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RHs</a:t>
            </a:r>
            <a:r>
              <a:rPr lang="pt-BR" sz="1200" dirty="0" smtClean="0"/>
              <a:t> na Vertente Atlântico</a:t>
            </a:r>
            <a:endParaRPr lang="pt-BR" sz="1200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6946633" y="6032601"/>
            <a:ext cx="3776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RHs</a:t>
            </a:r>
            <a:r>
              <a:rPr lang="pt-BR" sz="1200" dirty="0" smtClean="0"/>
              <a:t> na Vertente Interior com drenagem para o Rio Iguaçu</a:t>
            </a:r>
            <a:endParaRPr lang="pt-BR" sz="1200" dirty="0"/>
          </a:p>
        </p:txBody>
      </p:sp>
      <p:sp>
        <p:nvSpPr>
          <p:cNvPr id="63" name="CaixaDeTexto 62"/>
          <p:cNvSpPr txBox="1"/>
          <p:nvPr/>
        </p:nvSpPr>
        <p:spPr>
          <a:xfrm>
            <a:off x="6943761" y="6314400"/>
            <a:ext cx="382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RHs</a:t>
            </a:r>
            <a:r>
              <a:rPr lang="pt-BR" sz="1200" dirty="0" smtClean="0"/>
              <a:t> na Vertente Interior com drenagem para o Rio Uruguai</a:t>
            </a:r>
            <a:endParaRPr lang="pt-BR" sz="1200" dirty="0"/>
          </a:p>
        </p:txBody>
      </p:sp>
      <p:sp>
        <p:nvSpPr>
          <p:cNvPr id="12" name="Retângulo 11"/>
          <p:cNvSpPr/>
          <p:nvPr/>
        </p:nvSpPr>
        <p:spPr>
          <a:xfrm>
            <a:off x="8261840" y="1997879"/>
            <a:ext cx="2158509" cy="808089"/>
          </a:xfrm>
          <a:prstGeom prst="rect">
            <a:avLst/>
          </a:prstGeom>
          <a:solidFill>
            <a:srgbClr val="FEF79C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/>
          <p:cNvSpPr/>
          <p:nvPr/>
        </p:nvSpPr>
        <p:spPr>
          <a:xfrm>
            <a:off x="8261840" y="2991527"/>
            <a:ext cx="2158509" cy="9378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8261840" y="2805968"/>
            <a:ext cx="2161361" cy="18555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2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1551" r="2243" b="1482"/>
          <a:stretch/>
        </p:blipFill>
        <p:spPr>
          <a:xfrm>
            <a:off x="1531112" y="1239520"/>
            <a:ext cx="7890256" cy="558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Bacias Hidrográficas de SC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02945" y="6373741"/>
            <a:ext cx="12057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SDS (2016)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8561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6277" t="11707" r="23542" b="11874"/>
          <a:stretch/>
        </p:blipFill>
        <p:spPr>
          <a:xfrm>
            <a:off x="111356" y="1581812"/>
            <a:ext cx="5370186" cy="3835805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Altimetria, Relevo e Rede de Drenagem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232" t="69224" r="91191" b="22511"/>
          <a:stretch/>
        </p:blipFill>
        <p:spPr>
          <a:xfrm>
            <a:off x="510669" y="3340322"/>
            <a:ext cx="1155484" cy="81662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85948" y="6445892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CPRM/SDS (2013)</a:t>
            </a:r>
            <a:endParaRPr lang="pt-BR" sz="11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l="16930" t="11672" r="23440" b="12103"/>
          <a:stretch/>
        </p:blipFill>
        <p:spPr>
          <a:xfrm>
            <a:off x="5474530" y="1560752"/>
            <a:ext cx="5364000" cy="385686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/>
          <a:srcRect l="2234" t="62909" r="74497" b="22022"/>
          <a:stretch/>
        </p:blipFill>
        <p:spPr>
          <a:xfrm>
            <a:off x="5202845" y="4364952"/>
            <a:ext cx="3237900" cy="11794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690535" y="6445892"/>
            <a:ext cx="414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 e 2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morfométricas</a:t>
            </a:r>
            <a:endParaRPr lang="pt-BR" sz="1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5948" y="4357911"/>
            <a:ext cx="24239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Vertente litoral </a:t>
            </a:r>
            <a:r>
              <a:rPr lang="pt-BR" sz="1200" dirty="0" smtClean="0">
                <a:sym typeface="Wingdings" pitchFamily="2" charset="2"/>
              </a:rPr>
              <a:t> BH menores,  com maior amplitude altimétrica; Alta declividade região não áreas de cabeceiras; extensas planícies na região das foz dos rios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5948" y="5481150"/>
            <a:ext cx="24239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BH vertente interior </a:t>
            </a:r>
            <a:r>
              <a:rPr lang="pt-BR" sz="1200" dirty="0" smtClean="0">
                <a:sym typeface="Wingdings" pitchFamily="2" charset="2"/>
              </a:rPr>
              <a:t> BH com menor amplitude altimétrica; com predominância de relevo ondulado, fortemente ondulado.</a:t>
            </a:r>
          </a:p>
        </p:txBody>
      </p:sp>
    </p:spTree>
    <p:extLst>
      <p:ext uri="{BB962C8B-B14F-4D97-AF65-F5344CB8AC3E}">
        <p14:creationId xmlns:p14="http://schemas.microsoft.com/office/powerpoint/2010/main" val="1019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22320" t="11689" r="17586" b="12234"/>
          <a:stretch/>
        </p:blipFill>
        <p:spPr>
          <a:xfrm>
            <a:off x="226951" y="1161495"/>
            <a:ext cx="7825663" cy="557268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Altimetria, Relevo e Rede de Drenagem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2530" t="22292" r="83588" b="68666"/>
          <a:stretch/>
        </p:blipFill>
        <p:spPr>
          <a:xfrm>
            <a:off x="6208302" y="5984100"/>
            <a:ext cx="2161975" cy="792062"/>
          </a:xfrm>
          <a:prstGeom prst="rect">
            <a:avLst/>
          </a:prstGeom>
        </p:spPr>
      </p:pic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496880"/>
              </p:ext>
            </p:extLst>
          </p:nvPr>
        </p:nvGraphicFramePr>
        <p:xfrm>
          <a:off x="8273949" y="1234752"/>
          <a:ext cx="3348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de seta reta 7"/>
          <p:cNvCxnSpPr>
            <a:endCxn id="14" idx="1"/>
          </p:cNvCxnSpPr>
          <p:nvPr/>
        </p:nvCxnSpPr>
        <p:spPr>
          <a:xfrm flipV="1">
            <a:off x="6930356" y="1954752"/>
            <a:ext cx="1343593" cy="102868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252698"/>
              </p:ext>
            </p:extLst>
          </p:nvPr>
        </p:nvGraphicFramePr>
        <p:xfrm>
          <a:off x="1613228" y="5378149"/>
          <a:ext cx="3348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853766"/>
              </p:ext>
            </p:extLst>
          </p:nvPr>
        </p:nvGraphicFramePr>
        <p:xfrm>
          <a:off x="8684274" y="4986074"/>
          <a:ext cx="3348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5" name="Conector de seta reta 34"/>
          <p:cNvCxnSpPr/>
          <p:nvPr/>
        </p:nvCxnSpPr>
        <p:spPr>
          <a:xfrm flipV="1">
            <a:off x="6199148" y="5523437"/>
            <a:ext cx="2401388" cy="17632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3730626" y="5158444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Muito Sinuoso</a:t>
            </a:r>
            <a:endParaRPr lang="pt-BR" sz="1050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10426789" y="1374579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Muito Sinuoso</a:t>
            </a:r>
            <a:endParaRPr lang="pt-BR" sz="105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11104265" y="5070039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Sinuoso</a:t>
            </a:r>
            <a:endParaRPr lang="pt-BR" sz="1050" dirty="0"/>
          </a:p>
        </p:txBody>
      </p:sp>
      <p:graphicFrame>
        <p:nvGraphicFramePr>
          <p:cNvPr id="47" name="Gráfico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782173"/>
              </p:ext>
            </p:extLst>
          </p:nvPr>
        </p:nvGraphicFramePr>
        <p:xfrm>
          <a:off x="75263" y="3807344"/>
          <a:ext cx="3348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0" name="Conector de seta reta 19"/>
          <p:cNvCxnSpPr>
            <a:endCxn id="17" idx="0"/>
          </p:cNvCxnSpPr>
          <p:nvPr/>
        </p:nvCxnSpPr>
        <p:spPr>
          <a:xfrm flipH="1">
            <a:off x="3287228" y="4037838"/>
            <a:ext cx="565046" cy="134031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>
            <a:off x="1343733" y="2886636"/>
            <a:ext cx="379898" cy="92070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1717576" y="3669888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Muito Sinuoso</a:t>
            </a:r>
            <a:endParaRPr lang="pt-BR" sz="1050" dirty="0"/>
          </a:p>
        </p:txBody>
      </p:sp>
      <p:cxnSp>
        <p:nvCxnSpPr>
          <p:cNvPr id="27" name="Conector de seta reta 26"/>
          <p:cNvCxnSpPr/>
          <p:nvPr/>
        </p:nvCxnSpPr>
        <p:spPr>
          <a:xfrm flipV="1">
            <a:off x="6930356" y="3776692"/>
            <a:ext cx="1439921" cy="33162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488142" y="1416901"/>
            <a:ext cx="414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 e 2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morfométricas</a:t>
            </a:r>
            <a:endParaRPr lang="pt-BR" sz="1400" b="1" dirty="0"/>
          </a:p>
        </p:txBody>
      </p:sp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3295738073"/>
              </p:ext>
            </p:extLst>
          </p:nvPr>
        </p:nvGraphicFramePr>
        <p:xfrm>
          <a:off x="8377559" y="3089064"/>
          <a:ext cx="3348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CaixaDeTexto 29"/>
          <p:cNvSpPr txBox="1"/>
          <p:nvPr/>
        </p:nvSpPr>
        <p:spPr>
          <a:xfrm>
            <a:off x="10882218" y="3209095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Sinuoso</a:t>
            </a:r>
            <a:endParaRPr lang="pt-BR" sz="105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9117640" y="3232401"/>
            <a:ext cx="11618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Cubatão (Sul)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30952" t="12380" r="9585" b="12912"/>
          <a:stretch/>
        </p:blipFill>
        <p:spPr>
          <a:xfrm>
            <a:off x="230564" y="1166823"/>
            <a:ext cx="7804251" cy="5515331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Geologia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Aquíferos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764" t="41793" r="79831" b="34967"/>
          <a:stretch/>
        </p:blipFill>
        <p:spPr>
          <a:xfrm>
            <a:off x="334081" y="4395907"/>
            <a:ext cx="2942776" cy="221023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106098" y="6475341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CPRM/SDS (2013)</a:t>
            </a:r>
            <a:endParaRPr lang="pt-BR" sz="11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809730" y="1603035"/>
            <a:ext cx="259273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RH1 – RH5:</a:t>
            </a:r>
          </a:p>
          <a:p>
            <a:endParaRPr lang="pt-BR" sz="1200" b="1" dirty="0" smtClean="0"/>
          </a:p>
          <a:p>
            <a:r>
              <a:rPr lang="pt-BR" sz="1200" dirty="0" smtClean="0"/>
              <a:t>Formação Serra Geral </a:t>
            </a:r>
          </a:p>
          <a:p>
            <a:r>
              <a:rPr lang="pt-BR" sz="1200" dirty="0" smtClean="0"/>
              <a:t>(Rochas Vulcânicas Fraturadas)</a:t>
            </a:r>
          </a:p>
          <a:p>
            <a:endParaRPr lang="pt-BR" sz="1200" dirty="0" smtClean="0"/>
          </a:p>
          <a:p>
            <a:r>
              <a:rPr lang="pt-BR" sz="1200" dirty="0" smtClean="0"/>
              <a:t>Domínio do Sistema Aquífero Guarani e Aquífero Serra Geral</a:t>
            </a:r>
            <a:endParaRPr lang="pt-BR" sz="12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8034815" y="3426411"/>
            <a:ext cx="259273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RH6 – RH10:</a:t>
            </a:r>
          </a:p>
          <a:p>
            <a:endParaRPr lang="pt-BR" sz="1200" b="1" dirty="0" smtClean="0"/>
          </a:p>
          <a:p>
            <a:r>
              <a:rPr lang="pt-BR" sz="1200" dirty="0" smtClean="0"/>
              <a:t>Embasamento Cristalino</a:t>
            </a:r>
          </a:p>
          <a:p>
            <a:r>
              <a:rPr lang="pt-BR" sz="1200" dirty="0" smtClean="0"/>
              <a:t>(Granitos/</a:t>
            </a:r>
            <a:r>
              <a:rPr lang="pt-BR" sz="1200" dirty="0" err="1" smtClean="0"/>
              <a:t>Granitóides</a:t>
            </a:r>
            <a:r>
              <a:rPr lang="pt-BR" sz="1200" dirty="0" smtClean="0"/>
              <a:t>/Gnaisse)</a:t>
            </a:r>
          </a:p>
          <a:p>
            <a:endParaRPr lang="pt-BR" sz="1200" dirty="0" smtClean="0"/>
          </a:p>
          <a:p>
            <a:r>
              <a:rPr lang="pt-BR" sz="1200" dirty="0" smtClean="0"/>
              <a:t>Sedimentos Litorâneos e Continentais</a:t>
            </a:r>
          </a:p>
          <a:p>
            <a:r>
              <a:rPr lang="pt-BR" sz="1200" dirty="0" smtClean="0"/>
              <a:t>(Rochas porosas)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83093" y="1506487"/>
            <a:ext cx="3202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3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físicas</a:t>
            </a:r>
            <a:endParaRPr lang="pt-BR" sz="1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128488" y="5886562"/>
            <a:ext cx="3243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3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físicas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85695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/>
          <a:srcRect l="20616" t="11865" r="19306" b="13025"/>
          <a:stretch/>
        </p:blipFill>
        <p:spPr>
          <a:xfrm>
            <a:off x="162331" y="1262743"/>
            <a:ext cx="7872483" cy="5514534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Exploração Águas Subterrâneas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106097" y="6512486"/>
            <a:ext cx="18069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SIAGAS/CPRM (2016)</a:t>
            </a:r>
            <a:endParaRPr lang="pt-BR" sz="1100" dirty="0"/>
          </a:p>
        </p:txBody>
      </p:sp>
      <p:sp>
        <p:nvSpPr>
          <p:cNvPr id="14" name="Elipse 13"/>
          <p:cNvSpPr/>
          <p:nvPr/>
        </p:nvSpPr>
        <p:spPr>
          <a:xfrm rot="733138">
            <a:off x="6407674" y="1562438"/>
            <a:ext cx="1156972" cy="9626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 rot="733138">
            <a:off x="6603447" y="2713776"/>
            <a:ext cx="821639" cy="8617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 rot="733138">
            <a:off x="5745102" y="4802266"/>
            <a:ext cx="1051834" cy="11667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 rot="10800000">
            <a:off x="1027611" y="5646273"/>
            <a:ext cx="148046" cy="1007418"/>
          </a:xfrm>
          <a:prstGeom prst="rect">
            <a:avLst/>
          </a:prstGeom>
          <a:gradFill>
            <a:gsLst>
              <a:gs pos="0">
                <a:srgbClr val="00B0F0"/>
              </a:gs>
              <a:gs pos="25000">
                <a:srgbClr val="92D050"/>
              </a:gs>
              <a:gs pos="75300">
                <a:srgbClr val="FFC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83444" y="5267154"/>
            <a:ext cx="1649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Densidade de poços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70395" y="64489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0</a:t>
            </a:r>
            <a:endParaRPr lang="pt-BR" sz="14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170395" y="5530753"/>
            <a:ext cx="119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1 poço/ 2 km</a:t>
            </a:r>
            <a:r>
              <a:rPr lang="pt-BR" sz="1400" baseline="30000" dirty="0" smtClean="0"/>
              <a:t>2</a:t>
            </a:r>
            <a:endParaRPr lang="pt-BR" sz="1400" baseline="30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319247" y="1762504"/>
            <a:ext cx="2176910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 smtClean="0"/>
              <a:t>Atualmente existem mais de </a:t>
            </a:r>
            <a:r>
              <a:rPr lang="pt-BR" sz="1400" b="1" dirty="0" smtClean="0"/>
              <a:t>9 mil poços cadastrados no SIAGAS/CPRM</a:t>
            </a:r>
            <a:r>
              <a:rPr lang="pt-BR" sz="1400" dirty="0" smtClean="0"/>
              <a:t>;</a:t>
            </a:r>
          </a:p>
          <a:p>
            <a:pPr marL="285750" indent="-285750">
              <a:buFontTx/>
              <a:buChar char="-"/>
            </a:pPr>
            <a:endParaRPr lang="pt-BR" sz="1400" dirty="0"/>
          </a:p>
          <a:p>
            <a:pPr marL="285750" indent="-285750">
              <a:buFontTx/>
              <a:buChar char="-"/>
            </a:pPr>
            <a:r>
              <a:rPr lang="pt-BR" sz="1400" dirty="0" smtClean="0"/>
              <a:t>RH1-RH3 apresentam as maiores densidades de poços;</a:t>
            </a:r>
          </a:p>
          <a:p>
            <a:pPr marL="285750" indent="-285750">
              <a:buFontTx/>
              <a:buChar char="-"/>
            </a:pPr>
            <a:endParaRPr lang="pt-BR" sz="1400" dirty="0"/>
          </a:p>
          <a:p>
            <a:pPr marL="285750" indent="-285750">
              <a:buFontTx/>
              <a:buChar char="-"/>
            </a:pPr>
            <a:r>
              <a:rPr lang="pt-BR" sz="1400" dirty="0" smtClean="0"/>
              <a:t>RH6, RH7, RH9 e RH10 apresentam grande densidades em zonas localizadas.</a:t>
            </a:r>
            <a:endParaRPr lang="pt-BR" sz="1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944907" y="5312151"/>
            <a:ext cx="156658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dirty="0" smtClean="0"/>
              <a:t>Área de produção:</a:t>
            </a:r>
          </a:p>
          <a:p>
            <a:endParaRPr lang="pt-BR" sz="1400" dirty="0"/>
          </a:p>
          <a:p>
            <a:pPr marL="285750" indent="-285750">
              <a:buFontTx/>
              <a:buChar char="-"/>
            </a:pPr>
            <a:r>
              <a:rPr lang="pt-BR" sz="1400" dirty="0" smtClean="0"/>
              <a:t>Mineração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Criação Animal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Uso industrial</a:t>
            </a:r>
            <a:endParaRPr lang="pt-BR" sz="1400" dirty="0"/>
          </a:p>
        </p:txBody>
      </p:sp>
      <p:cxnSp>
        <p:nvCxnSpPr>
          <p:cNvPr id="13" name="Conector de seta reta 12"/>
          <p:cNvCxnSpPr>
            <a:stCxn id="16" idx="2"/>
            <a:endCxn id="4" idx="3"/>
          </p:cNvCxnSpPr>
          <p:nvPr/>
        </p:nvCxnSpPr>
        <p:spPr>
          <a:xfrm flipH="1">
            <a:off x="4511490" y="5274326"/>
            <a:ext cx="1245526" cy="6226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endCxn id="4" idx="0"/>
          </p:cNvCxnSpPr>
          <p:nvPr/>
        </p:nvCxnSpPr>
        <p:spPr>
          <a:xfrm flipH="1">
            <a:off x="3728199" y="2158000"/>
            <a:ext cx="3149879" cy="31541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4269895" y="3120068"/>
            <a:ext cx="2716265" cy="21920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128488" y="5886562"/>
            <a:ext cx="3243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3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físicas</a:t>
            </a:r>
            <a:endParaRPr lang="pt-BR" sz="1400" b="1" dirty="0"/>
          </a:p>
        </p:txBody>
      </p:sp>
      <p:sp>
        <p:nvSpPr>
          <p:cNvPr id="25" name="Elipse 24"/>
          <p:cNvSpPr/>
          <p:nvPr/>
        </p:nvSpPr>
        <p:spPr>
          <a:xfrm rot="733138">
            <a:off x="334558" y="1799128"/>
            <a:ext cx="4224629" cy="21741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279726" y="3717768"/>
            <a:ext cx="262097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Área de produção:</a:t>
            </a:r>
          </a:p>
          <a:p>
            <a:endParaRPr lang="pt-BR" sz="1400" dirty="0"/>
          </a:p>
          <a:p>
            <a:pPr marL="285750" indent="-285750">
              <a:buFontTx/>
              <a:buChar char="-"/>
            </a:pPr>
            <a:r>
              <a:rPr lang="pt-BR" sz="1400" dirty="0" smtClean="0"/>
              <a:t>Industria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Criação animal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Abastecimento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Recreação (aguas termais)</a:t>
            </a:r>
            <a:endParaRPr lang="pt-BR" sz="1400" dirty="0"/>
          </a:p>
        </p:txBody>
      </p:sp>
      <p:cxnSp>
        <p:nvCxnSpPr>
          <p:cNvPr id="27" name="Conector de seta reta 26"/>
          <p:cNvCxnSpPr/>
          <p:nvPr/>
        </p:nvCxnSpPr>
        <p:spPr>
          <a:xfrm flipH="1">
            <a:off x="1796493" y="3631924"/>
            <a:ext cx="336890" cy="257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35368" t="13386" r="4112" b="12105"/>
          <a:stretch/>
        </p:blipFill>
        <p:spPr>
          <a:xfrm>
            <a:off x="239476" y="1327638"/>
            <a:ext cx="7942554" cy="550031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925287" y="6511688"/>
            <a:ext cx="1920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SIGMINE/DNPM (2016)</a:t>
            </a:r>
            <a:endParaRPr lang="pt-BR" sz="1100" dirty="0"/>
          </a:p>
        </p:txBody>
      </p:sp>
      <p:sp>
        <p:nvSpPr>
          <p:cNvPr id="3" name="Retângulo 2"/>
          <p:cNvSpPr/>
          <p:nvPr/>
        </p:nvSpPr>
        <p:spPr>
          <a:xfrm>
            <a:off x="544486" y="4079713"/>
            <a:ext cx="276045" cy="1639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04914" y="4023163"/>
            <a:ext cx="2378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Áreas com requerimento no DNPM</a:t>
            </a:r>
            <a:endParaRPr lang="pt-BR" sz="1200" dirty="0"/>
          </a:p>
        </p:txBody>
      </p:sp>
      <p:sp>
        <p:nvSpPr>
          <p:cNvPr id="2" name="Elipse 1"/>
          <p:cNvSpPr/>
          <p:nvPr/>
        </p:nvSpPr>
        <p:spPr>
          <a:xfrm rot="1349108">
            <a:off x="5025659" y="1162036"/>
            <a:ext cx="2618145" cy="57350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391908" y="2442671"/>
            <a:ext cx="2261915" cy="2298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A maior porcentagem dos requerimentos de exploração mineral estão nas RH da vertente do Atlântico (RH6-RH10);</a:t>
            </a: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400" dirty="0" smtClean="0"/>
              <a:t>RH9 e RH10 possuem os principais polos de mineração do Estado.</a:t>
            </a:r>
          </a:p>
        </p:txBody>
      </p:sp>
      <p:sp>
        <p:nvSpPr>
          <p:cNvPr id="5" name="Elipse 4"/>
          <p:cNvSpPr/>
          <p:nvPr/>
        </p:nvSpPr>
        <p:spPr>
          <a:xfrm>
            <a:off x="5856182" y="5228897"/>
            <a:ext cx="642299" cy="5780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303217" y="5846266"/>
            <a:ext cx="683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Cravão</a:t>
            </a:r>
            <a:endParaRPr lang="pt-BR" sz="1400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6210300" y="5476875"/>
            <a:ext cx="1136431" cy="4824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 rot="9030986">
            <a:off x="5332307" y="2895163"/>
            <a:ext cx="1471448" cy="66215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Extração Mineral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59666" y="6203911"/>
            <a:ext cx="3243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3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físicas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244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Objetivo Principal</a:t>
            </a:r>
            <a:endParaRPr lang="pt-BR" sz="3200" dirty="0">
              <a:solidFill>
                <a:prstClr val="black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22944" y="1459035"/>
            <a:ext cx="8950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  <a:latin typeface="Calibri Light" panose="020F0302020204030204"/>
              </a:rPr>
              <a:t>Desenvolver estratégia de compatibilização </a:t>
            </a:r>
            <a:r>
              <a:rPr lang="pt-BR" sz="2400" dirty="0" smtClean="0">
                <a:solidFill>
                  <a:prstClr val="black"/>
                </a:solidFill>
                <a:latin typeface="Calibri Light" panose="020F0302020204030204"/>
              </a:rPr>
              <a:t>da </a:t>
            </a:r>
            <a:r>
              <a:rPr lang="pt-BR" sz="2400" dirty="0">
                <a:solidFill>
                  <a:prstClr val="black"/>
                </a:solidFill>
                <a:latin typeface="Calibri Light" panose="020F0302020204030204"/>
              </a:rPr>
              <a:t>oferta e demanda por recursos hídricos nos variados usos </a:t>
            </a:r>
            <a:r>
              <a:rPr lang="pt-BR" sz="2400" dirty="0" smtClean="0">
                <a:solidFill>
                  <a:prstClr val="black"/>
                </a:solidFill>
                <a:latin typeface="Calibri Light" panose="020F0302020204030204"/>
              </a:rPr>
              <a:t>múltiplos.</a:t>
            </a:r>
          </a:p>
          <a:p>
            <a:endParaRPr lang="pt-BR" sz="24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t-BR" sz="24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pt-BR" sz="2400" dirty="0">
                <a:solidFill>
                  <a:prstClr val="black"/>
                </a:solidFill>
                <a:latin typeface="Calibri Light" panose="020F0302020204030204"/>
              </a:rPr>
            </a:br>
            <a:endParaRPr lang="pt-BR" sz="24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t-BR" sz="24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endParaRPr lang="pt-BR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2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/>
          <a:srcRect l="30933" t="11923" r="9369" b="12579"/>
          <a:stretch/>
        </p:blipFill>
        <p:spPr>
          <a:xfrm>
            <a:off x="160765" y="1586597"/>
            <a:ext cx="5415006" cy="3852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Clima e Eventos Extremos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2846" y="3999672"/>
            <a:ext cx="1965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Precipitação média anual (mm)</a:t>
            </a:r>
            <a:endParaRPr lang="pt-BR" sz="11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852413" y="3999672"/>
            <a:ext cx="1917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Registro de Secas (2003-2015)</a:t>
            </a:r>
            <a:endParaRPr lang="pt-BR" sz="11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452314" y="6530694"/>
            <a:ext cx="4235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 (EPAGRI/CIRAM</a:t>
            </a:r>
            <a:r>
              <a:rPr lang="pt-BR" sz="1050" dirty="0"/>
              <a:t>): http://www.ciram.sc.gov.br//atlas_climatologico</a:t>
            </a:r>
            <a:r>
              <a:rPr lang="pt-BR" sz="1050" dirty="0" smtClean="0"/>
              <a:t>/</a:t>
            </a:r>
            <a:endParaRPr lang="pt-BR" sz="105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900" t="62556" r="90469" b="20129"/>
          <a:stretch/>
        </p:blipFill>
        <p:spPr>
          <a:xfrm>
            <a:off x="789354" y="4261282"/>
            <a:ext cx="1086115" cy="159523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/>
          <a:srcRect l="31018" t="11932" r="8765" b="12411"/>
          <a:stretch/>
        </p:blipFill>
        <p:spPr>
          <a:xfrm>
            <a:off x="5422919" y="1586597"/>
            <a:ext cx="5450286" cy="3852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2529" t="60707" r="92341" b="15787"/>
          <a:stretch/>
        </p:blipFill>
        <p:spPr>
          <a:xfrm>
            <a:off x="6252049" y="4261282"/>
            <a:ext cx="809703" cy="2087113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5537043" y="3999672"/>
            <a:ext cx="2239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Temperatura do ar média anual (°C)</a:t>
            </a:r>
            <a:endParaRPr lang="pt-BR" sz="11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60765" y="6381198"/>
            <a:ext cx="3243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3 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físicas</a:t>
            </a:r>
            <a:endParaRPr lang="pt-BR" sz="1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552096" y="5575888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Clima Mesotérmico Úmido</a:t>
            </a:r>
            <a:endParaRPr lang="pt-BR" dirty="0"/>
          </a:p>
        </p:txBody>
      </p:sp>
      <p:sp>
        <p:nvSpPr>
          <p:cNvPr id="3" name="Elipse 2"/>
          <p:cNvSpPr/>
          <p:nvPr/>
        </p:nvSpPr>
        <p:spPr>
          <a:xfrm rot="1134008">
            <a:off x="15837" y="2160609"/>
            <a:ext cx="4642069" cy="18084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5" y="1521054"/>
            <a:ext cx="1528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Chuvas irregulares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730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1083" t="11598" r="8770" b="12553"/>
          <a:stretch/>
        </p:blipFill>
        <p:spPr>
          <a:xfrm>
            <a:off x="5426536" y="2009289"/>
            <a:ext cx="5430379" cy="3852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Físico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Clima e Eventos Extremos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1016" t="11669" r="9160" b="12588"/>
          <a:stretch/>
        </p:blipFill>
        <p:spPr>
          <a:xfrm>
            <a:off x="174753" y="2009289"/>
            <a:ext cx="5408687" cy="3852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499" t="67091" r="92112" b="22268"/>
          <a:stretch/>
        </p:blipFill>
        <p:spPr>
          <a:xfrm>
            <a:off x="710213" y="4683974"/>
            <a:ext cx="958789" cy="106485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2817" t="52286" r="92477" b="36685"/>
          <a:stretch/>
        </p:blipFill>
        <p:spPr>
          <a:xfrm>
            <a:off x="6959352" y="4757540"/>
            <a:ext cx="837328" cy="110374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13508" y="4422364"/>
            <a:ext cx="22573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Registro de Inundações (2003-2015)</a:t>
            </a:r>
            <a:endParaRPr lang="pt-BR" sz="11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253009" y="4422364"/>
            <a:ext cx="1917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Registro de Secas (2003-2015)</a:t>
            </a:r>
            <a:endParaRPr lang="pt-BR" sz="11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08119" y="5089445"/>
            <a:ext cx="12458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/>
              <a:t>Fonte (ANA/SNIRH)</a:t>
            </a:r>
            <a:endParaRPr lang="pt-BR" sz="105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88214" y="1692206"/>
            <a:ext cx="3263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Evento de Inundação mais frequentes nas </a:t>
            </a:r>
          </a:p>
          <a:p>
            <a:r>
              <a:rPr lang="pt-BR" sz="1400" dirty="0" smtClean="0"/>
              <a:t>RH da vertente do litoral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855222" y="1629101"/>
            <a:ext cx="309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Evento de Seca mais frequentes nas </a:t>
            </a:r>
          </a:p>
          <a:p>
            <a:r>
              <a:rPr lang="pt-BR" sz="1400" dirty="0" smtClean="0"/>
              <a:t>RH da vertente do interior (Rio Uruguai)</a:t>
            </a:r>
            <a:endParaRPr lang="pt-BR" sz="14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60765" y="6381198"/>
            <a:ext cx="2975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4</a:t>
            </a:r>
            <a:r>
              <a:rPr lang="pt-BR" sz="1400" b="1" dirty="0" smtClean="0">
                <a:sym typeface="Wingdings" panose="05000000000000000000" pitchFamily="2" charset="2"/>
              </a:rPr>
              <a:t> Resumo eventos extremos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9969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35786" t="11768" r="4450" b="11872"/>
          <a:stretch/>
        </p:blipFill>
        <p:spPr>
          <a:xfrm>
            <a:off x="234165" y="1157298"/>
            <a:ext cx="7814287" cy="5616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5791" t="11754" r="4593" b="12048"/>
          <a:stretch/>
        </p:blipFill>
        <p:spPr>
          <a:xfrm>
            <a:off x="237212" y="1157298"/>
            <a:ext cx="7811240" cy="5616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Biótico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Áreas Protegidas e Remanescentes da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Mata Atlântica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61799" y="6427716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IFFSC/Klein (1978) / SOS Mata Atlântica (2015)</a:t>
            </a:r>
            <a:endParaRPr lang="pt-BR" sz="11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860" t="50020" r="73063" b="28332"/>
          <a:stretch/>
        </p:blipFill>
        <p:spPr>
          <a:xfrm>
            <a:off x="97771" y="4146022"/>
            <a:ext cx="3639790" cy="18408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2809" t="47626" r="86954" b="41138"/>
          <a:stretch/>
        </p:blipFill>
        <p:spPr>
          <a:xfrm>
            <a:off x="2564633" y="5115757"/>
            <a:ext cx="1693549" cy="10455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184846" y="1613905"/>
            <a:ext cx="250957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RH1 – RH3:</a:t>
            </a:r>
          </a:p>
          <a:p>
            <a:endParaRPr lang="pt-BR" sz="1200" dirty="0"/>
          </a:p>
          <a:p>
            <a:pPr marL="285750" indent="-285750">
              <a:buFontTx/>
              <a:buChar char="-"/>
            </a:pPr>
            <a:r>
              <a:rPr lang="pt-BR" sz="1200" dirty="0" smtClean="0"/>
              <a:t>Apresentam a menor cobertura vegetal nativa;</a:t>
            </a:r>
          </a:p>
          <a:p>
            <a:pPr marL="285750" indent="-285750">
              <a:buFontTx/>
              <a:buChar char="-"/>
            </a:pPr>
            <a:endParaRPr lang="pt-BR" sz="1200" dirty="0"/>
          </a:p>
          <a:p>
            <a:pPr marL="285750" indent="-285750">
              <a:buFontTx/>
              <a:buChar char="-"/>
            </a:pPr>
            <a:r>
              <a:rPr lang="pt-BR" sz="1200" dirty="0" smtClean="0"/>
              <a:t>Menor número de áreas protegidas por leis (UCS, outros),</a:t>
            </a:r>
          </a:p>
          <a:p>
            <a:pPr marL="285750" indent="-285750">
              <a:buFontTx/>
              <a:buChar char="-"/>
            </a:pPr>
            <a:endParaRPr lang="pt-BR" sz="1200" dirty="0" smtClean="0"/>
          </a:p>
          <a:p>
            <a:endParaRPr lang="pt-BR" sz="1200" dirty="0"/>
          </a:p>
          <a:p>
            <a:r>
              <a:rPr lang="pt-BR" sz="1200" b="1" dirty="0" smtClean="0"/>
              <a:t>RH6 – RH10:</a:t>
            </a:r>
          </a:p>
          <a:p>
            <a:endParaRPr lang="pt-BR" sz="1200" dirty="0" smtClean="0"/>
          </a:p>
          <a:p>
            <a:r>
              <a:rPr lang="pt-BR" sz="1200" dirty="0" smtClean="0"/>
              <a:t>- Apresentam maior cobertura vegetal natural em comparação as demais RH do Estado.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450085" y="6381549"/>
            <a:ext cx="332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5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bióticas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478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35760" t="11649" r="4249" b="12616"/>
          <a:stretch/>
        </p:blipFill>
        <p:spPr>
          <a:xfrm>
            <a:off x="239476" y="1157298"/>
            <a:ext cx="7808976" cy="5545343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Demografia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787" t="32800" r="86629" b="53918"/>
          <a:stretch/>
        </p:blipFill>
        <p:spPr>
          <a:xfrm>
            <a:off x="799037" y="4077696"/>
            <a:ext cx="1927702" cy="136073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61799" y="6427716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(2010)</a:t>
            </a:r>
            <a:endParaRPr lang="pt-BR" sz="1100" dirty="0"/>
          </a:p>
        </p:txBody>
      </p:sp>
      <p:sp>
        <p:nvSpPr>
          <p:cNvPr id="4" name="Elipse 3"/>
          <p:cNvSpPr/>
          <p:nvPr/>
        </p:nvSpPr>
        <p:spPr>
          <a:xfrm>
            <a:off x="6673117" y="3452919"/>
            <a:ext cx="950653" cy="94726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stCxn id="4" idx="6"/>
            <a:endCxn id="17" idx="1"/>
          </p:cNvCxnSpPr>
          <p:nvPr/>
        </p:nvCxnSpPr>
        <p:spPr>
          <a:xfrm flipV="1">
            <a:off x="7623770" y="3751346"/>
            <a:ext cx="508762" cy="1752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8132532" y="3597457"/>
            <a:ext cx="1703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Grande Florianópolis</a:t>
            </a:r>
            <a:endParaRPr lang="pt-BR" sz="1400" dirty="0"/>
          </a:p>
        </p:txBody>
      </p:sp>
      <p:cxnSp>
        <p:nvCxnSpPr>
          <p:cNvPr id="25" name="Conector de seta reta 24"/>
          <p:cNvCxnSpPr/>
          <p:nvPr/>
        </p:nvCxnSpPr>
        <p:spPr>
          <a:xfrm flipH="1">
            <a:off x="1597574" y="3268718"/>
            <a:ext cx="472966" cy="398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211936" y="3664097"/>
            <a:ext cx="81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Chapecó</a:t>
            </a:r>
            <a:endParaRPr lang="pt-BR" sz="1400" dirty="0"/>
          </a:p>
        </p:txBody>
      </p:sp>
      <p:cxnSp>
        <p:nvCxnSpPr>
          <p:cNvPr id="35" name="Conector de seta reta 34"/>
          <p:cNvCxnSpPr/>
          <p:nvPr/>
        </p:nvCxnSpPr>
        <p:spPr>
          <a:xfrm>
            <a:off x="6006664" y="5861573"/>
            <a:ext cx="676963" cy="27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6164319" y="5505065"/>
            <a:ext cx="793529" cy="398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6641128" y="6076876"/>
            <a:ext cx="94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Araranguá</a:t>
            </a:r>
            <a:endParaRPr lang="pt-BR" sz="14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6957848" y="5769099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Criciúma</a:t>
            </a:r>
            <a:endParaRPr lang="pt-BR" sz="1400" dirty="0"/>
          </a:p>
        </p:txBody>
      </p:sp>
      <p:cxnSp>
        <p:nvCxnSpPr>
          <p:cNvPr id="39" name="Conector de seta reta 38"/>
          <p:cNvCxnSpPr/>
          <p:nvPr/>
        </p:nvCxnSpPr>
        <p:spPr>
          <a:xfrm>
            <a:off x="6883266" y="2147010"/>
            <a:ext cx="994885" cy="398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7912743" y="2414753"/>
            <a:ext cx="76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Joinville</a:t>
            </a:r>
            <a:endParaRPr lang="pt-BR" sz="1400" dirty="0"/>
          </a:p>
        </p:txBody>
      </p:sp>
      <p:cxnSp>
        <p:nvCxnSpPr>
          <p:cNvPr id="41" name="Conector de seta reta 40"/>
          <p:cNvCxnSpPr/>
          <p:nvPr/>
        </p:nvCxnSpPr>
        <p:spPr>
          <a:xfrm flipV="1">
            <a:off x="7110683" y="3016469"/>
            <a:ext cx="994885" cy="1529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8117308" y="2907823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Balneário Camboriú</a:t>
            </a:r>
            <a:endParaRPr lang="pt-BR" sz="1400" dirty="0"/>
          </a:p>
        </p:txBody>
      </p:sp>
      <p:cxnSp>
        <p:nvCxnSpPr>
          <p:cNvPr id="43" name="Conector de seta reta 42"/>
          <p:cNvCxnSpPr/>
          <p:nvPr/>
        </p:nvCxnSpPr>
        <p:spPr>
          <a:xfrm>
            <a:off x="6914796" y="5241650"/>
            <a:ext cx="233648" cy="1992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7141703" y="5284539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Laguna</a:t>
            </a:r>
            <a:endParaRPr lang="pt-BR" sz="14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7219814" y="6427716"/>
            <a:ext cx="35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6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antrópicas</a:t>
            </a:r>
            <a:endParaRPr lang="pt-BR" sz="14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61799" y="5642003"/>
            <a:ext cx="355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SC </a:t>
            </a:r>
            <a:r>
              <a:rPr lang="pt-BR" sz="1400" b="1" dirty="0" smtClean="0">
                <a:sym typeface="Wingdings" pitchFamily="2" charset="2"/>
              </a:rPr>
              <a:t> ~5,8 milhões de habitantes (residentes)</a:t>
            </a:r>
          </a:p>
          <a:p>
            <a:r>
              <a:rPr lang="pt-BR" sz="1400" b="1" dirty="0" smtClean="0">
                <a:sym typeface="Wingdings" pitchFamily="2" charset="2"/>
              </a:rPr>
              <a:t>~82% Urbano e 18% Rural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5091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16671" t="11622" r="23578" b="12103"/>
          <a:stretch/>
        </p:blipFill>
        <p:spPr>
          <a:xfrm>
            <a:off x="190423" y="1122037"/>
            <a:ext cx="7819078" cy="561458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Economia – PIB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10120" y="6490457"/>
            <a:ext cx="1542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IBGE/SPG (2013)</a:t>
            </a:r>
            <a:endParaRPr lang="pt-BR" sz="11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071050" y="2703555"/>
            <a:ext cx="2657097" cy="39908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200" dirty="0" smtClean="0"/>
              <a:t>RH1-RH5 </a:t>
            </a:r>
            <a:r>
              <a:rPr lang="pt-BR" sz="1200" dirty="0" smtClean="0">
                <a:sym typeface="Wingdings" panose="05000000000000000000" pitchFamily="2" charset="2"/>
              </a:rPr>
              <a:t></a:t>
            </a:r>
            <a:r>
              <a:rPr lang="pt-BR" sz="1200" dirty="0" smtClean="0"/>
              <a:t> Setor da Agropecuária e Serviços</a:t>
            </a:r>
            <a:r>
              <a:rPr lang="pt-BR" sz="1200" dirty="0"/>
              <a:t> </a:t>
            </a:r>
            <a:r>
              <a:rPr lang="pt-BR" sz="1200" dirty="0" smtClean="0"/>
              <a:t>contribuem com a maior parcela do PIB. Na RH2 e RH3 o PIB industrial também é significativo (~22%, Industria de alimentos);</a:t>
            </a: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200" dirty="0" smtClean="0"/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200" dirty="0" smtClean="0"/>
              <a:t>RH6 </a:t>
            </a:r>
            <a:r>
              <a:rPr lang="pt-BR" sz="1200" dirty="0" smtClean="0">
                <a:sym typeface="Wingdings" panose="05000000000000000000" pitchFamily="2" charset="2"/>
              </a:rPr>
              <a:t> Setor industrial contribuí com cerca de 45% do PIB (Industria Mecânica e Eletroeletrônicos);</a:t>
            </a:r>
            <a:endParaRPr lang="pt-BR" sz="1200" dirty="0" smtClean="0"/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200" dirty="0" smtClean="0"/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200" dirty="0" smtClean="0"/>
              <a:t>RH7 </a:t>
            </a:r>
            <a:r>
              <a:rPr lang="pt-BR" sz="1200" dirty="0">
                <a:sym typeface="Wingdings" panose="05000000000000000000" pitchFamily="2" charset="2"/>
              </a:rPr>
              <a:t> Setor </a:t>
            </a:r>
            <a:r>
              <a:rPr lang="pt-BR" sz="1200" dirty="0" smtClean="0">
                <a:sym typeface="Wingdings" panose="05000000000000000000" pitchFamily="2" charset="2"/>
              </a:rPr>
              <a:t>de serviços representa a maior parcela do PIB, seguido pela indústria);</a:t>
            </a: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200" dirty="0">
              <a:sym typeface="Wingdings" panose="05000000000000000000" pitchFamily="2" charset="2"/>
            </a:endParaRP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200" dirty="0" smtClean="0">
                <a:sym typeface="Wingdings" panose="05000000000000000000" pitchFamily="2" charset="2"/>
              </a:rPr>
              <a:t>RH8  50% do PIB setor de Serviços (Construção Civil);</a:t>
            </a: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pt-BR" sz="1200" dirty="0">
              <a:sym typeface="Wingdings" panose="05000000000000000000" pitchFamily="2" charset="2"/>
            </a:endParaRPr>
          </a:p>
          <a:p>
            <a:pPr marL="285750" indent="-2857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BR" sz="1200" dirty="0" smtClean="0">
                <a:sym typeface="Wingdings" panose="05000000000000000000" pitchFamily="2" charset="2"/>
              </a:rPr>
              <a:t>RH9-RH10  Setores Terciário Serviços (37% do PIB). Setor industrial (26% do PIB).</a:t>
            </a:r>
            <a:endParaRPr lang="pt-BR" sz="1200" dirty="0"/>
          </a:p>
        </p:txBody>
      </p:sp>
      <p:sp>
        <p:nvSpPr>
          <p:cNvPr id="2" name="Elipse 1"/>
          <p:cNvSpPr/>
          <p:nvPr/>
        </p:nvSpPr>
        <p:spPr>
          <a:xfrm rot="429772">
            <a:off x="252547" y="1741713"/>
            <a:ext cx="4009135" cy="24732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 rot="429772">
            <a:off x="3659768" y="3490805"/>
            <a:ext cx="2474026" cy="17760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 rot="20731122">
            <a:off x="3885116" y="1474911"/>
            <a:ext cx="2725798" cy="125562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164841" y="3667428"/>
            <a:ext cx="161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Alimentos</a:t>
            </a:r>
            <a:endParaRPr lang="pt-BR" sz="1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128592" y="5204734"/>
            <a:ext cx="168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Extrativista</a:t>
            </a:r>
          </a:p>
          <a:p>
            <a:r>
              <a:rPr lang="pt-BR" sz="1400" dirty="0" smtClean="0"/>
              <a:t>Celulose</a:t>
            </a:r>
            <a:endParaRPr lang="pt-BR" sz="1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369403" y="1127833"/>
            <a:ext cx="160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Moveleira</a:t>
            </a:r>
            <a:endParaRPr lang="pt-BR" sz="1400" dirty="0"/>
          </a:p>
        </p:txBody>
      </p:sp>
      <p:sp>
        <p:nvSpPr>
          <p:cNvPr id="18" name="Elipse 17"/>
          <p:cNvSpPr/>
          <p:nvPr/>
        </p:nvSpPr>
        <p:spPr>
          <a:xfrm rot="20731122">
            <a:off x="6501117" y="1676838"/>
            <a:ext cx="956844" cy="110952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7399242" y="1774347"/>
            <a:ext cx="288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Mecânica / Eletroeletrônica</a:t>
            </a:r>
            <a:endParaRPr lang="pt-BR" sz="1400" dirty="0"/>
          </a:p>
        </p:txBody>
      </p:sp>
      <p:sp>
        <p:nvSpPr>
          <p:cNvPr id="20" name="Elipse 19"/>
          <p:cNvSpPr/>
          <p:nvPr/>
        </p:nvSpPr>
        <p:spPr>
          <a:xfrm rot="1886299">
            <a:off x="5903653" y="4226464"/>
            <a:ext cx="956844" cy="19995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133920" y="6113406"/>
            <a:ext cx="1542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Extração </a:t>
            </a:r>
          </a:p>
          <a:p>
            <a:r>
              <a:rPr lang="pt-BR" sz="1400" dirty="0" smtClean="0"/>
              <a:t>Mineral</a:t>
            </a:r>
            <a:endParaRPr lang="pt-BR" sz="1400" dirty="0"/>
          </a:p>
        </p:txBody>
      </p:sp>
      <p:sp>
        <p:nvSpPr>
          <p:cNvPr id="22" name="Elipse 21"/>
          <p:cNvSpPr/>
          <p:nvPr/>
        </p:nvSpPr>
        <p:spPr>
          <a:xfrm rot="429772">
            <a:off x="4915335" y="2679963"/>
            <a:ext cx="2196715" cy="10689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7787098" y="2222292"/>
            <a:ext cx="125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Industria Têxtil</a:t>
            </a:r>
            <a:endParaRPr lang="pt-BR" sz="1400" dirty="0"/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6505575" y="2464482"/>
            <a:ext cx="1325714" cy="707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 rot="17225732">
            <a:off x="6722182" y="3517829"/>
            <a:ext cx="901472" cy="102701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7075707" y="4503111"/>
            <a:ext cx="101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Construção</a:t>
            </a:r>
          </a:p>
          <a:p>
            <a:r>
              <a:rPr lang="pt-BR" sz="1400" dirty="0" smtClean="0"/>
              <a:t>Civil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807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35620" t="11700" r="4327" b="13576"/>
          <a:stretch/>
        </p:blipFill>
        <p:spPr>
          <a:xfrm>
            <a:off x="230332" y="1157298"/>
            <a:ext cx="7818139" cy="5472102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Economia – Agricultura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864" t="33125" r="89072" b="54066"/>
          <a:stretch/>
        </p:blipFill>
        <p:spPr>
          <a:xfrm>
            <a:off x="347898" y="4912113"/>
            <a:ext cx="1413164" cy="1262704"/>
          </a:xfrm>
          <a:prstGeom prst="rect">
            <a:avLst/>
          </a:prstGeom>
        </p:spPr>
      </p:pic>
      <p:cxnSp>
        <p:nvCxnSpPr>
          <p:cNvPr id="3" name="Conector de seta reta 2"/>
          <p:cNvCxnSpPr>
            <a:stCxn id="46" idx="3"/>
            <a:endCxn id="20" idx="1"/>
          </p:cNvCxnSpPr>
          <p:nvPr/>
        </p:nvCxnSpPr>
        <p:spPr>
          <a:xfrm flipV="1">
            <a:off x="6160328" y="5187387"/>
            <a:ext cx="1879928" cy="4450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endCxn id="7" idx="1"/>
          </p:cNvCxnSpPr>
          <p:nvPr/>
        </p:nvCxnSpPr>
        <p:spPr>
          <a:xfrm>
            <a:off x="6898372" y="3050116"/>
            <a:ext cx="1683607" cy="4999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endCxn id="17" idx="1"/>
          </p:cNvCxnSpPr>
          <p:nvPr/>
        </p:nvCxnSpPr>
        <p:spPr>
          <a:xfrm flipV="1">
            <a:off x="6898371" y="2097270"/>
            <a:ext cx="1683609" cy="3273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581979" y="2949870"/>
            <a:ext cx="2163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Predomínio: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Milho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Fumo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Soja 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Arroz Irrigado</a:t>
            </a:r>
            <a:endParaRPr lang="pt-BR" sz="1200" dirty="0"/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Cebola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8581980" y="1866437"/>
            <a:ext cx="19907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Predomínio: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Arroz Irrigado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040256" y="4771888"/>
            <a:ext cx="17883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Predomínio: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Arroz Irrigado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Fumo</a:t>
            </a:r>
            <a:endParaRPr lang="pt-BR" sz="1200" dirty="0"/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Milho</a:t>
            </a:r>
            <a:endParaRPr lang="pt-BR" sz="1200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6531911" y="4684958"/>
            <a:ext cx="1508345" cy="361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595278" y="4974875"/>
            <a:ext cx="17883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Predomínio: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Soja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Milho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Feijão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Trigo</a:t>
            </a:r>
          </a:p>
        </p:txBody>
      </p:sp>
      <p:cxnSp>
        <p:nvCxnSpPr>
          <p:cNvPr id="25" name="Conector de seta reta 24"/>
          <p:cNvCxnSpPr>
            <a:endCxn id="24" idx="0"/>
          </p:cNvCxnSpPr>
          <p:nvPr/>
        </p:nvCxnSpPr>
        <p:spPr>
          <a:xfrm flipH="1">
            <a:off x="3489441" y="4290239"/>
            <a:ext cx="1439234" cy="6846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9310866" y="6468069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(2015)</a:t>
            </a:r>
            <a:endParaRPr lang="pt-BR" sz="11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69644" y="3743095"/>
            <a:ext cx="17883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/>
              <a:t>Predomínio: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Soja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Milho</a:t>
            </a:r>
          </a:p>
        </p:txBody>
      </p:sp>
      <p:cxnSp>
        <p:nvCxnSpPr>
          <p:cNvPr id="29" name="Conector de seta reta 28"/>
          <p:cNvCxnSpPr>
            <a:endCxn id="28" idx="0"/>
          </p:cNvCxnSpPr>
          <p:nvPr/>
        </p:nvCxnSpPr>
        <p:spPr>
          <a:xfrm>
            <a:off x="1136057" y="2744364"/>
            <a:ext cx="127750" cy="9987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H="1">
            <a:off x="1263807" y="2820257"/>
            <a:ext cx="638663" cy="922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H="1">
            <a:off x="2169532" y="3345247"/>
            <a:ext cx="1025113" cy="8085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endCxn id="28" idx="0"/>
          </p:cNvCxnSpPr>
          <p:nvPr/>
        </p:nvCxnSpPr>
        <p:spPr>
          <a:xfrm flipH="1">
            <a:off x="1263807" y="2188401"/>
            <a:ext cx="3183174" cy="1554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619523" y="2828877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316052" y="2543141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RH2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233036" y="2967376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RH3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383604" y="3828565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RH4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383603" y="195625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RH5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192239" y="199788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RH6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5445944" y="282014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RH7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6213662" y="3652328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RH8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6072743" y="4528171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RH9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533529" y="549389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RH10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30332" y="6444986"/>
            <a:ext cx="35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6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antrópicas</a:t>
            </a:r>
            <a:endParaRPr lang="pt-BR" sz="1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469862" y="5908643"/>
            <a:ext cx="422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SC </a:t>
            </a:r>
            <a:r>
              <a:rPr lang="pt-BR" sz="1600" b="1" dirty="0" smtClean="0">
                <a:sym typeface="Wingdings" pitchFamily="2" charset="2"/>
              </a:rPr>
              <a:t> ~</a:t>
            </a:r>
            <a:r>
              <a:rPr lang="pt-BR" sz="1600" b="1" dirty="0" smtClean="0"/>
              <a:t>1 milhão de hectares de áreas cultivadas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Economia – Criação Animal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5688" t="11847" r="4397" b="13408"/>
          <a:stretch/>
        </p:blipFill>
        <p:spPr>
          <a:xfrm>
            <a:off x="123812" y="1995780"/>
            <a:ext cx="3876323" cy="27201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957" t="33017" r="86429" b="54226"/>
          <a:stretch/>
        </p:blipFill>
        <p:spPr>
          <a:xfrm>
            <a:off x="407485" y="3917422"/>
            <a:ext cx="1792301" cy="12116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35474" t="11633" r="4578" b="12486"/>
          <a:stretch/>
        </p:blipFill>
        <p:spPr>
          <a:xfrm>
            <a:off x="3971362" y="1994317"/>
            <a:ext cx="3822469" cy="2721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3017" t="33042" r="86743" b="53560"/>
          <a:stretch/>
        </p:blipFill>
        <p:spPr>
          <a:xfrm>
            <a:off x="4297885" y="3917422"/>
            <a:ext cx="1728558" cy="12721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35546" t="11673" r="4471" b="11817"/>
          <a:stretch/>
        </p:blipFill>
        <p:spPr>
          <a:xfrm>
            <a:off x="7780685" y="1994317"/>
            <a:ext cx="3793193" cy="27216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2338" t="32865" r="86462" b="54181"/>
          <a:stretch/>
        </p:blipFill>
        <p:spPr>
          <a:xfrm>
            <a:off x="7925338" y="3917422"/>
            <a:ext cx="1889103" cy="122898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23812" y="6541393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(2014)</a:t>
            </a:r>
            <a:endParaRPr lang="pt-BR" sz="1100" dirty="0"/>
          </a:p>
        </p:txBody>
      </p:sp>
      <p:sp>
        <p:nvSpPr>
          <p:cNvPr id="16" name="Elipse 15"/>
          <p:cNvSpPr/>
          <p:nvPr/>
        </p:nvSpPr>
        <p:spPr>
          <a:xfrm rot="1009452">
            <a:off x="64367" y="2292199"/>
            <a:ext cx="1897777" cy="13331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 rot="1009452">
            <a:off x="3982383" y="2306640"/>
            <a:ext cx="2355299" cy="13331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 rot="1009452">
            <a:off x="7747463" y="2306639"/>
            <a:ext cx="2355299" cy="13331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 rot="1009452">
            <a:off x="6679957" y="3458479"/>
            <a:ext cx="825518" cy="752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 rot="1009452">
            <a:off x="10141593" y="3855702"/>
            <a:ext cx="825518" cy="752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 rot="1009452">
            <a:off x="2812820" y="3458479"/>
            <a:ext cx="825518" cy="752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 rot="1009452">
            <a:off x="2370460" y="2572671"/>
            <a:ext cx="1346406" cy="8082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407485" y="5398819"/>
            <a:ext cx="29120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 smtClean="0"/>
              <a:t>Bacias contíguas RH1, RH2 e RH3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Itajaí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Tubarão</a:t>
            </a:r>
            <a:endParaRPr lang="pt-BR" sz="14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944319" y="5397502"/>
            <a:ext cx="1786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 smtClean="0"/>
              <a:t>RH1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RH2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RH3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Tubarão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Araranguá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Urussanga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530213" y="5371842"/>
            <a:ext cx="17813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 smtClean="0"/>
              <a:t>RH1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RH2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RH3 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Rio Araranguá</a:t>
            </a:r>
          </a:p>
          <a:p>
            <a:pPr marL="285750" indent="-285750">
              <a:buFontTx/>
              <a:buChar char="-"/>
            </a:pPr>
            <a:r>
              <a:rPr lang="pt-BR" sz="1400" dirty="0" smtClean="0"/>
              <a:t>BH Tubarão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933057" y="1312731"/>
            <a:ext cx="35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6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antrópicas</a:t>
            </a:r>
            <a:endParaRPr lang="pt-BR" sz="14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8251786" y="1801616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SC </a:t>
            </a:r>
            <a:r>
              <a:rPr lang="pt-BR" sz="1600" dirty="0" smtClean="0">
                <a:sym typeface="Wingdings" pitchFamily="2" charset="2"/>
              </a:rPr>
              <a:t> ~120 milhões</a:t>
            </a:r>
            <a:endParaRPr lang="pt-BR" sz="1600" dirty="0" smtClean="0"/>
          </a:p>
        </p:txBody>
      </p:sp>
      <p:sp>
        <p:nvSpPr>
          <p:cNvPr id="27" name="CaixaDeTexto 26"/>
          <p:cNvSpPr txBox="1"/>
          <p:nvPr/>
        </p:nvSpPr>
        <p:spPr>
          <a:xfrm>
            <a:off x="4773048" y="1807204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SC </a:t>
            </a:r>
            <a:r>
              <a:rPr lang="pt-BR" sz="1600" dirty="0" smtClean="0">
                <a:sym typeface="Wingdings" pitchFamily="2" charset="2"/>
              </a:rPr>
              <a:t> ~ 3,5 milhões</a:t>
            </a:r>
            <a:endParaRPr lang="pt-BR" sz="1600" dirty="0" smtClean="0"/>
          </a:p>
        </p:txBody>
      </p:sp>
      <p:sp>
        <p:nvSpPr>
          <p:cNvPr id="28" name="CaixaDeTexto 27"/>
          <p:cNvSpPr txBox="1"/>
          <p:nvPr/>
        </p:nvSpPr>
        <p:spPr>
          <a:xfrm>
            <a:off x="1294310" y="1812792"/>
            <a:ext cx="1590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SC </a:t>
            </a:r>
            <a:r>
              <a:rPr lang="pt-BR" sz="1600" dirty="0" smtClean="0">
                <a:sym typeface="Wingdings" pitchFamily="2" charset="2"/>
              </a:rPr>
              <a:t> ~4 milhões</a:t>
            </a:r>
            <a:endParaRPr lang="pt-BR" sz="1600" dirty="0" smtClean="0"/>
          </a:p>
        </p:txBody>
      </p:sp>
    </p:spTree>
    <p:extLst>
      <p:ext uri="{BB962C8B-B14F-4D97-AF65-F5344CB8AC3E}">
        <p14:creationId xmlns:p14="http://schemas.microsoft.com/office/powerpoint/2010/main" val="351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35314" t="11633" r="4346" b="12556"/>
          <a:stretch/>
        </p:blipFill>
        <p:spPr>
          <a:xfrm>
            <a:off x="248870" y="1115730"/>
            <a:ext cx="7946510" cy="5616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Economia – Aquicultura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2885" t="33354" r="87658" b="54036"/>
          <a:stretch/>
        </p:blipFill>
        <p:spPr>
          <a:xfrm>
            <a:off x="1199124" y="4420343"/>
            <a:ext cx="1566113" cy="117458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423533" y="6470120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(2014)</a:t>
            </a:r>
            <a:endParaRPr lang="pt-BR" sz="11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40543" y="2828877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37072" y="2543141"/>
            <a:ext cx="68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RH2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54056" y="2967376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RH3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404624" y="3828565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RH4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04623" y="195625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RH5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213259" y="199788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RH6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466964" y="2820140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RH7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234682" y="3652328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RH8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093763" y="4528171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RH9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554549" y="5493894"/>
            <a:ext cx="626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RH10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195380" y="2290268"/>
            <a:ext cx="2316184" cy="1169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400" b="1" dirty="0" smtClean="0"/>
              <a:t>SC </a:t>
            </a:r>
            <a:r>
              <a:rPr lang="pt-BR" sz="1400" b="1" dirty="0" smtClean="0">
                <a:sym typeface="Wingdings" panose="05000000000000000000" pitchFamily="2" charset="2"/>
              </a:rPr>
              <a:t> 31 mil Toneladas / ano (2014)</a:t>
            </a:r>
            <a:endParaRPr lang="pt-BR" sz="1400" b="1" dirty="0" smtClean="0"/>
          </a:p>
          <a:p>
            <a:pPr algn="just"/>
            <a:endParaRPr lang="pt-BR" sz="1400" b="1" dirty="0"/>
          </a:p>
          <a:p>
            <a:pPr algn="just"/>
            <a:r>
              <a:rPr lang="pt-BR" sz="1400" dirty="0" smtClean="0"/>
              <a:t>Predomínio de cultivo de Tilápia e Truta.</a:t>
            </a:r>
            <a:endParaRPr lang="pt-BR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24641" y="6348043"/>
            <a:ext cx="35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6</a:t>
            </a:r>
            <a:r>
              <a:rPr lang="pt-BR" sz="1400" b="1" dirty="0" smtClean="0">
                <a:sym typeface="Wingdings" panose="05000000000000000000" pitchFamily="2" charset="2"/>
              </a:rPr>
              <a:t> Resumo características antrópicas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4289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2"/>
          <a:srcRect l="35537" t="11753" r="4576" b="12179"/>
          <a:stretch/>
        </p:blipFill>
        <p:spPr>
          <a:xfrm>
            <a:off x="266122" y="1115730"/>
            <a:ext cx="7860124" cy="5616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Infraestrutura – Saneamento (Água)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89740" y="4292454"/>
            <a:ext cx="1879713" cy="1285629"/>
            <a:chOff x="789740" y="4292454"/>
            <a:chExt cx="1879713" cy="128562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/>
            <a:srcRect l="354" t="32839" r="90487" b="56041"/>
            <a:stretch/>
          </p:blipFill>
          <p:spPr>
            <a:xfrm>
              <a:off x="789740" y="4292454"/>
              <a:ext cx="1879713" cy="1283709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1380227" y="4839419"/>
              <a:ext cx="100929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Rede geral</a:t>
              </a:r>
            </a:p>
            <a:p>
              <a:r>
                <a:rPr lang="pt-BR" sz="1400" dirty="0" smtClean="0"/>
                <a:t>Poço</a:t>
              </a:r>
            </a:p>
            <a:p>
              <a:r>
                <a:rPr lang="pt-BR" sz="1400" dirty="0" smtClean="0"/>
                <a:t>Outro</a:t>
              </a:r>
              <a:endParaRPr lang="pt-BR" sz="1400" dirty="0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414069" y="3834306"/>
            <a:ext cx="2181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Tipos de Abastecimento</a:t>
            </a:r>
            <a:endParaRPr lang="pt-BR" sz="16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9566408" y="6511688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(2010)</a:t>
            </a:r>
            <a:endParaRPr lang="pt-BR" sz="11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126246" y="2028438"/>
            <a:ext cx="2618733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Na maioria das BH predomina o abastecimento doméstico de água por rede geral.</a:t>
            </a:r>
          </a:p>
          <a:p>
            <a:pPr algn="just"/>
            <a:endParaRPr lang="pt-BR" sz="1400" dirty="0" smtClean="0"/>
          </a:p>
          <a:p>
            <a:pPr algn="just"/>
            <a:r>
              <a:rPr lang="pt-BR" sz="1400" dirty="0" smtClean="0"/>
              <a:t>Exceções com predomínio de poços:</a:t>
            </a:r>
          </a:p>
          <a:p>
            <a:pPr algn="just"/>
            <a:endParaRPr lang="pt-BR" sz="1400" dirty="0"/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Timbó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Cubatão Norte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D’Una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Afluentes Mampituba</a:t>
            </a:r>
            <a:endParaRPr lang="pt-BR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4641" y="6348043"/>
            <a:ext cx="387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7</a:t>
            </a:r>
            <a:r>
              <a:rPr lang="pt-BR" sz="1400" b="1" dirty="0" smtClean="0">
                <a:sym typeface="Wingdings" panose="05000000000000000000" pitchFamily="2" charset="2"/>
              </a:rPr>
              <a:t> Resumo infraestrutura de saneamento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1983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2"/>
          <a:srcRect l="35674" t="11427" r="4281" b="12103"/>
          <a:stretch/>
        </p:blipFill>
        <p:spPr>
          <a:xfrm>
            <a:off x="302705" y="1100995"/>
            <a:ext cx="7860124" cy="5630733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Infraestrutura – Saneamento (Esgoto)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14069" y="3834306"/>
            <a:ext cx="2811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Tipos de Esgotamento Sanitário</a:t>
            </a:r>
            <a:endParaRPr lang="pt-BR" sz="16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8250147" y="2028438"/>
            <a:ext cx="2256587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Na maioria das BH predomina o esgotamento por fossas.</a:t>
            </a:r>
          </a:p>
          <a:p>
            <a:pPr algn="just"/>
            <a:endParaRPr lang="pt-BR" sz="1400" dirty="0" smtClean="0"/>
          </a:p>
          <a:p>
            <a:pPr algn="just"/>
            <a:r>
              <a:rPr lang="pt-BR" sz="1400" dirty="0" smtClean="0"/>
              <a:t>Exceções com predomínio de rede coletora:</a:t>
            </a:r>
          </a:p>
          <a:p>
            <a:pPr algn="just"/>
            <a:endParaRPr lang="pt-BR" sz="1400" dirty="0"/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Camboriú</a:t>
            </a:r>
            <a:endParaRPr lang="pt-BR" sz="12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789740" y="4292454"/>
            <a:ext cx="2192325" cy="1539544"/>
            <a:chOff x="789740" y="4292454"/>
            <a:chExt cx="2192325" cy="1539544"/>
          </a:xfrm>
        </p:grpSpPr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3"/>
            <a:srcRect l="492" t="32942" r="91448" b="53847"/>
            <a:stretch/>
          </p:blipFill>
          <p:spPr>
            <a:xfrm>
              <a:off x="789740" y="4292454"/>
              <a:ext cx="1667940" cy="1537949"/>
            </a:xfrm>
            <a:prstGeom prst="rect">
              <a:avLst/>
            </a:prstGeom>
          </p:spPr>
        </p:pic>
        <p:sp>
          <p:nvSpPr>
            <p:cNvPr id="24" name="CaixaDeTexto 23"/>
            <p:cNvSpPr txBox="1"/>
            <p:nvPr/>
          </p:nvSpPr>
          <p:spPr>
            <a:xfrm>
              <a:off x="1380226" y="4839419"/>
              <a:ext cx="1601839" cy="992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pt-BR" sz="1400" dirty="0" smtClean="0"/>
                <a:t>Rede coletora</a:t>
              </a:r>
            </a:p>
            <a:p>
              <a:pPr>
                <a:spcAft>
                  <a:spcPts val="100"/>
                </a:spcAft>
              </a:pPr>
              <a:r>
                <a:rPr lang="pt-BR" sz="1400" dirty="0" smtClean="0"/>
                <a:t>Fossa</a:t>
              </a:r>
            </a:p>
            <a:p>
              <a:pPr>
                <a:spcAft>
                  <a:spcPts val="100"/>
                </a:spcAft>
              </a:pPr>
              <a:r>
                <a:rPr lang="pt-BR" sz="1400" dirty="0" smtClean="0"/>
                <a:t>Outro</a:t>
              </a:r>
            </a:p>
            <a:p>
              <a:pPr>
                <a:spcAft>
                  <a:spcPts val="100"/>
                </a:spcAft>
              </a:pPr>
              <a:r>
                <a:rPr lang="pt-BR" sz="1400" dirty="0" smtClean="0"/>
                <a:t>Sem esgotamento</a:t>
              </a:r>
              <a:endParaRPr lang="pt-BR" sz="1400" dirty="0"/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9566408" y="6511688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(2010)</a:t>
            </a:r>
            <a:endParaRPr lang="pt-BR" sz="11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24641" y="6348043"/>
            <a:ext cx="387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7</a:t>
            </a:r>
            <a:r>
              <a:rPr lang="pt-BR" sz="1400" b="1" dirty="0" smtClean="0">
                <a:sym typeface="Wingdings" panose="05000000000000000000" pitchFamily="2" charset="2"/>
              </a:rPr>
              <a:t> Resumo infraestrutura de saneamento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75355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10212603"/>
              </p:ext>
            </p:extLst>
          </p:nvPr>
        </p:nvGraphicFramePr>
        <p:xfrm>
          <a:off x="841829" y="906919"/>
          <a:ext cx="9144000" cy="4825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eta para a direita 12"/>
          <p:cNvSpPr/>
          <p:nvPr/>
        </p:nvSpPr>
        <p:spPr>
          <a:xfrm>
            <a:off x="1379574" y="4121947"/>
            <a:ext cx="8316684" cy="100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prstClr val="white"/>
                </a:solidFill>
              </a:rPr>
              <a:t>Processo Participativo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Marco Referencial Legal</a:t>
            </a:r>
            <a:endParaRPr lang="pt-BR" sz="3200" dirty="0">
              <a:solidFill>
                <a:prstClr val="black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/>
          <a:srcRect l="35397" t="11556" r="4526" b="12154"/>
          <a:stretch/>
        </p:blipFill>
        <p:spPr>
          <a:xfrm>
            <a:off x="266122" y="1115730"/>
            <a:ext cx="7862203" cy="56160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Meio Antrópico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Infraestrutura – Saneamento (Resíduos)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250147" y="2028438"/>
            <a:ext cx="2256587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Na maioria das BH predomina a coleta/disposição de resíduos por serviço de limpeza.</a:t>
            </a:r>
          </a:p>
          <a:p>
            <a:pPr algn="just"/>
            <a:endParaRPr lang="pt-BR" sz="1400" dirty="0" smtClean="0"/>
          </a:p>
          <a:p>
            <a:pPr algn="just"/>
            <a:r>
              <a:rPr lang="pt-BR" sz="1400" dirty="0" smtClean="0"/>
              <a:t>Exceções com predomínio de resíduo queimado:</a:t>
            </a:r>
          </a:p>
          <a:p>
            <a:pPr algn="just"/>
            <a:endParaRPr lang="pt-BR" sz="1400" dirty="0"/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da Madre</a:t>
            </a:r>
          </a:p>
          <a:p>
            <a:pPr marL="285750" indent="-285750" algn="just">
              <a:buFontTx/>
              <a:buChar char="-"/>
            </a:pPr>
            <a:r>
              <a:rPr lang="pt-BR" sz="1200" dirty="0" smtClean="0"/>
              <a:t>BH Rio D’Una</a:t>
            </a:r>
            <a:endParaRPr lang="pt-BR" sz="1200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/>
          <a:srcRect l="900" t="33027" r="90174" b="54251"/>
          <a:stretch/>
        </p:blipFill>
        <p:spPr>
          <a:xfrm>
            <a:off x="789740" y="4318456"/>
            <a:ext cx="1849148" cy="1482375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14069" y="3834306"/>
            <a:ext cx="2458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Tipos de Coleta/Destinação</a:t>
            </a:r>
            <a:endParaRPr lang="pt-BR" sz="16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1380226" y="4839419"/>
            <a:ext cx="1601839" cy="992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pt-BR" sz="1400" dirty="0" smtClean="0"/>
              <a:t>Coleta por serviço</a:t>
            </a:r>
          </a:p>
          <a:p>
            <a:pPr>
              <a:spcAft>
                <a:spcPts val="100"/>
              </a:spcAft>
            </a:pPr>
            <a:r>
              <a:rPr lang="pt-BR" sz="1400" dirty="0" smtClean="0"/>
              <a:t>Queimado</a:t>
            </a:r>
          </a:p>
          <a:p>
            <a:pPr>
              <a:spcAft>
                <a:spcPts val="100"/>
              </a:spcAft>
            </a:pPr>
            <a:r>
              <a:rPr lang="pt-BR" sz="1400" dirty="0" smtClean="0"/>
              <a:t>Enterrado</a:t>
            </a:r>
          </a:p>
          <a:p>
            <a:pPr>
              <a:spcAft>
                <a:spcPts val="100"/>
              </a:spcAft>
            </a:pPr>
            <a:r>
              <a:rPr lang="pt-BR" sz="1400" dirty="0" smtClean="0"/>
              <a:t>Outro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9566408" y="6511688"/>
            <a:ext cx="12618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IBGE (2010)</a:t>
            </a:r>
            <a:endParaRPr lang="pt-BR" sz="11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4641" y="6348043"/>
            <a:ext cx="387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7</a:t>
            </a:r>
            <a:r>
              <a:rPr lang="pt-BR" sz="1400" b="1" dirty="0" smtClean="0">
                <a:sym typeface="Wingdings" panose="05000000000000000000" pitchFamily="2" charset="2"/>
              </a:rPr>
              <a:t> Resumo infraestrutura de saneamento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4736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64146" y="693314"/>
            <a:ext cx="9474558" cy="2387600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Diagnóstico da Situação Atual dos Recursos Hídricos</a:t>
            </a: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815662" y="3070898"/>
            <a:ext cx="9144000" cy="1655762"/>
          </a:xfrm>
        </p:spPr>
        <p:txBody>
          <a:bodyPr/>
          <a:lstStyle/>
          <a:p>
            <a:pPr algn="l"/>
            <a:r>
              <a:rPr lang="pt-BR" dirty="0" smtClean="0">
                <a:latin typeface="Calibri Light" panose="020F0302020204030204" pitchFamily="34" charset="0"/>
              </a:rPr>
              <a:t>Plano Estadual de Recursos Hídricos de Santa Catarina – PERH/SC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" y="5252148"/>
            <a:ext cx="1798748" cy="100395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895526" y="0"/>
            <a:ext cx="129647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http://www.certi.org.br/pt/comunicacao-arquivos/Logo-Horizontal-certi-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4719" y="5397912"/>
            <a:ext cx="2533923" cy="93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1" y="4943341"/>
            <a:ext cx="1767586" cy="17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Itens contemplados</a:t>
            </a:r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922944" y="1175448"/>
            <a:ext cx="895081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b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prstClr val="black"/>
                </a:solidFill>
                <a:latin typeface="Calibri Light" panose="020F0302020204030204"/>
              </a:rPr>
              <a:t>Inventário das redes de monitoramento existentes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1600" b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prstClr val="black"/>
                </a:solidFill>
                <a:latin typeface="Calibri Light" panose="020F0302020204030204"/>
              </a:rPr>
              <a:t>Disponibilidade:</a:t>
            </a:r>
          </a:p>
          <a:p>
            <a:endParaRPr lang="pt-BR" sz="1400" b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t-BR" sz="1400" b="1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- Quantidade e qualidade recursos hídricos superficiais;</a:t>
            </a:r>
          </a:p>
          <a:p>
            <a:r>
              <a:rPr lang="pt-BR" sz="140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- </a:t>
            </a:r>
            <a:r>
              <a:rPr lang="pt-BR" sz="1400" dirty="0">
                <a:solidFill>
                  <a:prstClr val="black"/>
                </a:solidFill>
                <a:latin typeface="Calibri Light" panose="020F0302020204030204"/>
              </a:rPr>
              <a:t>Quantidade e qualidade recursos hídricos 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subterrâneos.</a:t>
            </a:r>
            <a:endParaRPr lang="pt-BR" sz="14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pt-BR" sz="1400" b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prstClr val="black"/>
                </a:solidFill>
                <a:latin typeface="Calibri Light" panose="020F0302020204030204"/>
              </a:rPr>
              <a:t>Demandas:</a:t>
            </a:r>
          </a:p>
          <a:p>
            <a:endParaRPr lang="pt-BR" sz="14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t-BR" sz="140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- Usos não consuntivos;</a:t>
            </a:r>
          </a:p>
          <a:p>
            <a:r>
              <a:rPr lang="pt-BR" sz="140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- Usos consuntivos.</a:t>
            </a:r>
            <a:endParaRPr lang="pt-BR" sz="14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pt-BR" sz="1400" b="1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prstClr val="black"/>
                </a:solidFill>
                <a:latin typeface="Calibri Light" panose="020F0302020204030204"/>
              </a:rPr>
              <a:t>Balanço hídrico:</a:t>
            </a:r>
          </a:p>
          <a:p>
            <a:endParaRPr lang="pt-BR" sz="14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	- Quantitativo;</a:t>
            </a:r>
          </a:p>
          <a:p>
            <a:r>
              <a:rPr lang="pt-BR" sz="1400" dirty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pt-BR" sz="1400" dirty="0" smtClean="0">
                <a:solidFill>
                  <a:prstClr val="black"/>
                </a:solidFill>
                <a:latin typeface="Calibri Light" panose="020F0302020204030204"/>
              </a:rPr>
              <a:t>- Qualitativo.</a:t>
            </a:r>
          </a:p>
        </p:txBody>
      </p:sp>
    </p:spTree>
    <p:extLst>
      <p:ext uri="{BB962C8B-B14F-4D97-AF65-F5344CB8AC3E}">
        <p14:creationId xmlns:p14="http://schemas.microsoft.com/office/powerpoint/2010/main" val="28224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9952" t="12299" r="8326" b="13148"/>
          <a:stretch/>
        </p:blipFill>
        <p:spPr>
          <a:xfrm>
            <a:off x="190912" y="1144955"/>
            <a:ext cx="8201248" cy="557219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Rede de Monitoramento</a:t>
            </a:r>
          </a:p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Pluviométrico</a:t>
            </a:r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109" t="20725" r="79241" b="70874"/>
          <a:stretch/>
        </p:blipFill>
        <p:spPr>
          <a:xfrm>
            <a:off x="190912" y="4225602"/>
            <a:ext cx="3616176" cy="9163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616" t="75783" r="70802" b="15216"/>
          <a:stretch/>
        </p:blipFill>
        <p:spPr>
          <a:xfrm>
            <a:off x="244446" y="5591348"/>
            <a:ext cx="4685705" cy="892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8178800" y="6412238"/>
            <a:ext cx="230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Hidroweb/ANA (2016)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44446" y="5232474"/>
            <a:ext cx="27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Densidade de estações (OMM)</a:t>
            </a:r>
            <a:endParaRPr lang="pt-BR" sz="1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85" y="4392951"/>
            <a:ext cx="3534600" cy="20176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44560" y="1984123"/>
            <a:ext cx="20928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667 Estações ativas</a:t>
            </a:r>
          </a:p>
          <a:p>
            <a:endParaRPr lang="pt-BR" sz="1600" dirty="0"/>
          </a:p>
          <a:p>
            <a:r>
              <a:rPr lang="pt-BR" sz="1600" dirty="0" smtClean="0"/>
              <a:t>149 Convencionais</a:t>
            </a:r>
          </a:p>
          <a:p>
            <a:endParaRPr lang="pt-BR" sz="1600" dirty="0" smtClean="0"/>
          </a:p>
          <a:p>
            <a:r>
              <a:rPr lang="pt-BR" sz="1600" dirty="0" smtClean="0"/>
              <a:t>518 aptas a envias dados por telemetria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88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25751" t="12215" r="12240" b="12856"/>
          <a:stretch/>
        </p:blipFill>
        <p:spPr>
          <a:xfrm>
            <a:off x="261020" y="1144955"/>
            <a:ext cx="8156930" cy="5544282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Rede de Monitoramento</a:t>
            </a:r>
          </a:p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Fluviométrico</a:t>
            </a:r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107680" y="6412238"/>
            <a:ext cx="230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Hidroweb/ANA (2016)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44446" y="5232474"/>
            <a:ext cx="27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Densidade de estações (OMM)</a:t>
            </a:r>
            <a:endParaRPr lang="pt-BR" sz="16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2053" t="27001" r="79563" b="64908"/>
          <a:stretch/>
        </p:blipFill>
        <p:spPr>
          <a:xfrm>
            <a:off x="190912" y="4223967"/>
            <a:ext cx="3707806" cy="91795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2191" t="75820" r="70817" b="15610"/>
          <a:stretch/>
        </p:blipFill>
        <p:spPr>
          <a:xfrm>
            <a:off x="190912" y="5600005"/>
            <a:ext cx="4948860" cy="883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185" y="4271031"/>
            <a:ext cx="3354000" cy="21728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8488058" y="2123210"/>
            <a:ext cx="209289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304 Estações ativas</a:t>
            </a:r>
          </a:p>
          <a:p>
            <a:endParaRPr lang="pt-BR" sz="1600" dirty="0"/>
          </a:p>
          <a:p>
            <a:r>
              <a:rPr lang="pt-BR" sz="1600" dirty="0" smtClean="0"/>
              <a:t>295 aptas a coletar dados de nível</a:t>
            </a:r>
          </a:p>
        </p:txBody>
      </p:sp>
    </p:spTree>
    <p:extLst>
      <p:ext uri="{BB962C8B-B14F-4D97-AF65-F5344CB8AC3E}">
        <p14:creationId xmlns:p14="http://schemas.microsoft.com/office/powerpoint/2010/main" val="33873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26850" t="14653" r="11181" b="12414"/>
          <a:stretch/>
        </p:blipFill>
        <p:spPr>
          <a:xfrm>
            <a:off x="261020" y="1144955"/>
            <a:ext cx="8156930" cy="539995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964263" y="437882"/>
            <a:ext cx="6838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Rede de Monitoramento</a:t>
            </a:r>
          </a:p>
          <a:p>
            <a:r>
              <a:rPr lang="pt-B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Qualidade da Água</a:t>
            </a:r>
            <a:endParaRPr lang="pt-B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991230" y="6406405"/>
            <a:ext cx="2804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Hidroweb/PNQA/ANA (2016)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44446" y="5232474"/>
            <a:ext cx="2629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Densidade de estações (ANA)</a:t>
            </a:r>
            <a:endParaRPr lang="pt-BR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520" t="26927" r="84343" b="69271"/>
          <a:stretch/>
        </p:blipFill>
        <p:spPr>
          <a:xfrm>
            <a:off x="528865" y="4304419"/>
            <a:ext cx="2814398" cy="45815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2517" t="71487" r="79073" b="23896"/>
          <a:stretch/>
        </p:blipFill>
        <p:spPr>
          <a:xfrm>
            <a:off x="300184" y="5663822"/>
            <a:ext cx="4338637" cy="611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945" y="4415584"/>
            <a:ext cx="3457200" cy="197233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488058" y="2123210"/>
            <a:ext cx="209289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98 Estações com dados disponíveis no portal do PNQA/ANA.</a:t>
            </a:r>
          </a:p>
        </p:txBody>
      </p:sp>
    </p:spTree>
    <p:extLst>
      <p:ext uri="{BB962C8B-B14F-4D97-AF65-F5344CB8AC3E}">
        <p14:creationId xmlns:p14="http://schemas.microsoft.com/office/powerpoint/2010/main" val="38788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964263" y="437882"/>
            <a:ext cx="6838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Diagnóstico Situação Atual</a:t>
            </a: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Metodologia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Visão Geral</a:t>
            </a:r>
          </a:p>
        </p:txBody>
      </p:sp>
      <p:sp>
        <p:nvSpPr>
          <p:cNvPr id="17" name="Fluxograma: Processo 16"/>
          <p:cNvSpPr/>
          <p:nvPr/>
        </p:nvSpPr>
        <p:spPr>
          <a:xfrm>
            <a:off x="3788435" y="1668805"/>
            <a:ext cx="3031402" cy="2480260"/>
          </a:xfrm>
          <a:prstGeom prst="flowChartProcess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 para a direita 38"/>
          <p:cNvSpPr/>
          <p:nvPr/>
        </p:nvSpPr>
        <p:spPr>
          <a:xfrm rot="20071664">
            <a:off x="2996428" y="3616409"/>
            <a:ext cx="733390" cy="32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Grupo 44"/>
          <p:cNvGrpSpPr/>
          <p:nvPr/>
        </p:nvGrpSpPr>
        <p:grpSpPr>
          <a:xfrm>
            <a:off x="235622" y="2604135"/>
            <a:ext cx="2699235" cy="2035834"/>
            <a:chOff x="8690586" y="2365634"/>
            <a:chExt cx="2969159" cy="2035834"/>
          </a:xfrm>
        </p:grpSpPr>
        <p:sp>
          <p:nvSpPr>
            <p:cNvPr id="48" name="Fluxograma: Processo 47"/>
            <p:cNvSpPr/>
            <p:nvPr/>
          </p:nvSpPr>
          <p:spPr>
            <a:xfrm>
              <a:off x="8690586" y="23656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Fluxograma: Processo 48"/>
            <p:cNvSpPr/>
            <p:nvPr/>
          </p:nvSpPr>
          <p:spPr>
            <a:xfrm>
              <a:off x="8842989" y="25180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0" name="Fluxograma: Processo 49"/>
            <p:cNvSpPr/>
            <p:nvPr/>
          </p:nvSpPr>
          <p:spPr>
            <a:xfrm>
              <a:off x="8995386" y="26704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Fluxograma: Processo 50"/>
            <p:cNvSpPr/>
            <p:nvPr/>
          </p:nvSpPr>
          <p:spPr>
            <a:xfrm>
              <a:off x="9147787" y="28228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Fluxograma: Processo 51"/>
            <p:cNvSpPr/>
            <p:nvPr/>
          </p:nvSpPr>
          <p:spPr>
            <a:xfrm>
              <a:off x="9300185" y="29752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3" name="Fluxograma: Processo 52"/>
            <p:cNvSpPr/>
            <p:nvPr/>
          </p:nvSpPr>
          <p:spPr>
            <a:xfrm>
              <a:off x="9452586" y="31276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Fluxograma: Processo 53"/>
            <p:cNvSpPr/>
            <p:nvPr/>
          </p:nvSpPr>
          <p:spPr>
            <a:xfrm>
              <a:off x="9604984" y="32800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Fluxograma: Processo 54"/>
            <p:cNvSpPr/>
            <p:nvPr/>
          </p:nvSpPr>
          <p:spPr>
            <a:xfrm>
              <a:off x="9757386" y="34324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Fluxograma: Processo 55"/>
            <p:cNvSpPr/>
            <p:nvPr/>
          </p:nvSpPr>
          <p:spPr>
            <a:xfrm>
              <a:off x="9909783" y="35848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Fluxograma: Processo 56"/>
            <p:cNvSpPr/>
            <p:nvPr/>
          </p:nvSpPr>
          <p:spPr>
            <a:xfrm>
              <a:off x="10062186" y="3737234"/>
              <a:ext cx="1597559" cy="664234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10159167" y="3776963"/>
              <a:ext cx="14225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 smtClean="0"/>
                <a:t>Relatórios</a:t>
              </a:r>
            </a:p>
            <a:p>
              <a:pPr algn="ctr"/>
              <a:r>
                <a:rPr lang="pt-BR" sz="1600" b="1" dirty="0" smtClean="0"/>
                <a:t>Caracterização</a:t>
              </a:r>
              <a:endParaRPr lang="pt-BR" sz="1600" b="1" dirty="0"/>
            </a:p>
          </p:txBody>
        </p:sp>
      </p:grpSp>
      <p:sp>
        <p:nvSpPr>
          <p:cNvPr id="59" name="Fluxograma: Processo 58"/>
          <p:cNvSpPr/>
          <p:nvPr/>
        </p:nvSpPr>
        <p:spPr>
          <a:xfrm>
            <a:off x="3802152" y="4307851"/>
            <a:ext cx="3031402" cy="2480260"/>
          </a:xfrm>
          <a:prstGeom prst="flowChartProcess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Seta para a direita 59"/>
          <p:cNvSpPr/>
          <p:nvPr/>
        </p:nvSpPr>
        <p:spPr>
          <a:xfrm rot="1528336" flipV="1">
            <a:off x="3011925" y="4117509"/>
            <a:ext cx="733390" cy="32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/>
          <p:cNvSpPr txBox="1"/>
          <p:nvPr/>
        </p:nvSpPr>
        <p:spPr>
          <a:xfrm>
            <a:off x="3802152" y="1718682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1. Disponibilidade</a:t>
            </a:r>
            <a:endParaRPr lang="pt-BR" sz="1600" b="1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3788435" y="4301415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2. Demanda</a:t>
            </a:r>
            <a:endParaRPr lang="pt-BR" sz="1600" b="1" dirty="0"/>
          </a:p>
        </p:txBody>
      </p:sp>
      <p:sp>
        <p:nvSpPr>
          <p:cNvPr id="65" name="Seta para a direita 64"/>
          <p:cNvSpPr/>
          <p:nvPr/>
        </p:nvSpPr>
        <p:spPr>
          <a:xfrm rot="1528336" flipV="1">
            <a:off x="6894977" y="3614406"/>
            <a:ext cx="733390" cy="32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Seta para a direita 65"/>
          <p:cNvSpPr/>
          <p:nvPr/>
        </p:nvSpPr>
        <p:spPr>
          <a:xfrm rot="20071664">
            <a:off x="6910474" y="4115506"/>
            <a:ext cx="733390" cy="32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Fluxograma: Processo 66"/>
          <p:cNvSpPr/>
          <p:nvPr/>
        </p:nvSpPr>
        <p:spPr>
          <a:xfrm>
            <a:off x="7666252" y="2604135"/>
            <a:ext cx="3031402" cy="2480260"/>
          </a:xfrm>
          <a:prstGeom prst="flowChartProcess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/>
          <p:cNvSpPr txBox="1"/>
          <p:nvPr/>
        </p:nvSpPr>
        <p:spPr>
          <a:xfrm>
            <a:off x="7678709" y="2636651"/>
            <a:ext cx="1753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3. Balanço hídrico</a:t>
            </a:r>
            <a:endParaRPr lang="pt-BR" sz="1600" b="1" dirty="0"/>
          </a:p>
        </p:txBody>
      </p:sp>
      <p:sp>
        <p:nvSpPr>
          <p:cNvPr id="69" name="Fluxograma: Processo 68"/>
          <p:cNvSpPr/>
          <p:nvPr/>
        </p:nvSpPr>
        <p:spPr>
          <a:xfrm>
            <a:off x="3836272" y="2109319"/>
            <a:ext cx="1452326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Cálculo disponibilidade superficial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0" name="Fluxograma: Processo 69"/>
          <p:cNvSpPr/>
          <p:nvPr/>
        </p:nvSpPr>
        <p:spPr>
          <a:xfrm>
            <a:off x="5327277" y="2106119"/>
            <a:ext cx="1452326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Avaliação qualidade superficial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1" name="Fluxograma: Processo 70"/>
          <p:cNvSpPr/>
          <p:nvPr/>
        </p:nvSpPr>
        <p:spPr>
          <a:xfrm>
            <a:off x="3836272" y="2875550"/>
            <a:ext cx="1452326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Avaliação disponibilidade subterrânea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2" name="Fluxograma: Processo 71"/>
          <p:cNvSpPr/>
          <p:nvPr/>
        </p:nvSpPr>
        <p:spPr>
          <a:xfrm>
            <a:off x="5327277" y="2872350"/>
            <a:ext cx="1452326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Avaliação qualidade </a:t>
            </a:r>
            <a:r>
              <a:rPr lang="pt-BR" sz="1200" dirty="0" smtClean="0">
                <a:solidFill>
                  <a:schemeClr val="tx1"/>
                </a:solidFill>
              </a:rPr>
              <a:t>subterrânea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4" name="Fluxograma: Processo 73"/>
          <p:cNvSpPr/>
          <p:nvPr/>
        </p:nvSpPr>
        <p:spPr>
          <a:xfrm>
            <a:off x="3829123" y="5556849"/>
            <a:ext cx="2950480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Usos consuntivos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7" name="Fluxograma: Processo 76"/>
          <p:cNvSpPr/>
          <p:nvPr/>
        </p:nvSpPr>
        <p:spPr>
          <a:xfrm>
            <a:off x="3836133" y="4785582"/>
            <a:ext cx="2950480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Usos não consuntivos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79" name="Fluxograma: Processo 78"/>
          <p:cNvSpPr/>
          <p:nvPr/>
        </p:nvSpPr>
        <p:spPr>
          <a:xfrm>
            <a:off x="7707797" y="3856410"/>
            <a:ext cx="2950480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Qualitativo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80" name="Fluxograma: Processo 79"/>
          <p:cNvSpPr/>
          <p:nvPr/>
        </p:nvSpPr>
        <p:spPr>
          <a:xfrm>
            <a:off x="7714807" y="3085143"/>
            <a:ext cx="2950480" cy="664234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chemeClr val="tx1"/>
                </a:solidFill>
              </a:rPr>
              <a:t>Quantitativo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5433152" y="6370402"/>
            <a:ext cx="132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QGIS / ArcGIS</a:t>
            </a:r>
          </a:p>
          <a:p>
            <a:r>
              <a:rPr lang="pt-BR" sz="1200" dirty="0" smtClean="0"/>
              <a:t>Planilhas eletrônicas</a:t>
            </a:r>
            <a:endParaRPr lang="pt-BR" sz="1200" dirty="0"/>
          </a:p>
        </p:txBody>
      </p:sp>
      <p:sp>
        <p:nvSpPr>
          <p:cNvPr id="82" name="CaixaDeTexto 81"/>
          <p:cNvSpPr txBox="1"/>
          <p:nvPr/>
        </p:nvSpPr>
        <p:spPr>
          <a:xfrm>
            <a:off x="5433152" y="3698252"/>
            <a:ext cx="132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QGIS / ArcGIS</a:t>
            </a:r>
          </a:p>
          <a:p>
            <a:r>
              <a:rPr lang="pt-BR" sz="1200" dirty="0" smtClean="0"/>
              <a:t>Planilhas eletrônicas</a:t>
            </a:r>
            <a:endParaRPr lang="pt-BR" sz="1200" dirty="0"/>
          </a:p>
        </p:txBody>
      </p:sp>
      <p:sp>
        <p:nvSpPr>
          <p:cNvPr id="83" name="CaixaDeTexto 82"/>
          <p:cNvSpPr txBox="1"/>
          <p:nvPr/>
        </p:nvSpPr>
        <p:spPr>
          <a:xfrm>
            <a:off x="7647784" y="4650166"/>
            <a:ext cx="132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QGIS / ArcGIS</a:t>
            </a:r>
          </a:p>
          <a:p>
            <a:r>
              <a:rPr lang="pt-BR" sz="1200" dirty="0" smtClean="0"/>
              <a:t>Planilhas eletrônicas</a:t>
            </a:r>
            <a:endParaRPr lang="pt-BR" sz="1200" dirty="0"/>
          </a:p>
        </p:txBody>
      </p:sp>
      <p:sp>
        <p:nvSpPr>
          <p:cNvPr id="84" name="CaixaDeTexto 83"/>
          <p:cNvSpPr txBox="1"/>
          <p:nvPr/>
        </p:nvSpPr>
        <p:spPr>
          <a:xfrm>
            <a:off x="653721" y="1658861"/>
            <a:ext cx="2392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Situação recursos hídricos</a:t>
            </a:r>
            <a:endParaRPr lang="pt-BR" sz="1600" b="1" dirty="0"/>
          </a:p>
        </p:txBody>
      </p:sp>
      <p:sp>
        <p:nvSpPr>
          <p:cNvPr id="85" name="Seta para a direita 84"/>
          <p:cNvSpPr/>
          <p:nvPr/>
        </p:nvSpPr>
        <p:spPr>
          <a:xfrm rot="5400000" flipV="1">
            <a:off x="9048247" y="5018951"/>
            <a:ext cx="437992" cy="32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Fluxograma: Processo 95"/>
          <p:cNvSpPr/>
          <p:nvPr/>
        </p:nvSpPr>
        <p:spPr>
          <a:xfrm>
            <a:off x="8406554" y="5449816"/>
            <a:ext cx="1768095" cy="76842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97" name="CaixaDeTexto 96"/>
          <p:cNvSpPr txBox="1"/>
          <p:nvPr/>
        </p:nvSpPr>
        <p:spPr>
          <a:xfrm>
            <a:off x="8409629" y="5509427"/>
            <a:ext cx="176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Relatório situação rec. hídricos</a:t>
            </a:r>
            <a:endParaRPr lang="pt-BR" sz="1600" b="1" dirty="0"/>
          </a:p>
        </p:txBody>
      </p:sp>
      <p:sp>
        <p:nvSpPr>
          <p:cNvPr id="98" name="CaixaDeTexto 97"/>
          <p:cNvSpPr txBox="1"/>
          <p:nvPr/>
        </p:nvSpPr>
        <p:spPr>
          <a:xfrm>
            <a:off x="7536967" y="5321977"/>
            <a:ext cx="1878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Produto: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8761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24435" t="12098" r="14587" b="13587"/>
          <a:stretch/>
        </p:blipFill>
        <p:spPr>
          <a:xfrm>
            <a:off x="190912" y="1115730"/>
            <a:ext cx="8090446" cy="5494722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Disponibilidade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Superficial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Quantidade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044" t="39599" r="87356" b="49907"/>
          <a:stretch/>
        </p:blipFill>
        <p:spPr>
          <a:xfrm>
            <a:off x="1232367" y="5047026"/>
            <a:ext cx="1857098" cy="10341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8292" y="4652994"/>
            <a:ext cx="212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Vazões médias mensais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8251164" y="1434259"/>
            <a:ext cx="197425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Vazão média mensal SC:</a:t>
            </a:r>
          </a:p>
          <a:p>
            <a:r>
              <a:rPr lang="pt-BR" sz="1400" b="1" dirty="0" smtClean="0"/>
              <a:t>Total </a:t>
            </a:r>
            <a:r>
              <a:rPr lang="pt-BR" sz="1400" b="1" dirty="0" smtClean="0">
                <a:sym typeface="Wingdings" panose="05000000000000000000" pitchFamily="2" charset="2"/>
              </a:rPr>
              <a:t> </a:t>
            </a:r>
            <a:r>
              <a:rPr lang="pt-BR" sz="1400" b="1" dirty="0" smtClean="0"/>
              <a:t>2.610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  <a:p>
            <a:endParaRPr lang="pt-BR" sz="1400" dirty="0"/>
          </a:p>
          <a:p>
            <a:r>
              <a:rPr lang="pt-BR" sz="1400" b="1" dirty="0"/>
              <a:t>RH4 </a:t>
            </a:r>
            <a:r>
              <a:rPr lang="pt-BR" sz="1400" b="1" dirty="0">
                <a:sym typeface="Wingdings" panose="05000000000000000000" pitchFamily="2" charset="2"/>
              </a:rPr>
              <a:t> 22% (561 m</a:t>
            </a:r>
            <a:r>
              <a:rPr lang="pt-BR" sz="1400" b="1" baseline="30000" dirty="0">
                <a:sym typeface="Wingdings" panose="05000000000000000000" pitchFamily="2" charset="2"/>
              </a:rPr>
              <a:t>3</a:t>
            </a:r>
            <a:r>
              <a:rPr lang="pt-BR" sz="1400" b="1" dirty="0">
                <a:sym typeface="Wingdings" panose="05000000000000000000" pitchFamily="2" charset="2"/>
              </a:rPr>
              <a:t>/s)</a:t>
            </a:r>
          </a:p>
          <a:p>
            <a:r>
              <a:rPr lang="pt-BR" sz="1400" b="1" dirty="0">
                <a:sym typeface="Wingdings" panose="05000000000000000000" pitchFamily="2" charset="2"/>
              </a:rPr>
              <a:t>                  (~25 </a:t>
            </a:r>
            <a:r>
              <a:rPr lang="pt-BR" sz="1400" b="1" dirty="0" smtClean="0">
                <a:sym typeface="Wingdings" panose="05000000000000000000" pitchFamily="2" charset="2"/>
              </a:rPr>
              <a:t>l/s/km</a:t>
            </a:r>
            <a:r>
              <a:rPr lang="pt-BR" sz="1400" b="1" baseline="30000" dirty="0" smtClean="0">
                <a:sym typeface="Wingdings" panose="05000000000000000000" pitchFamily="2" charset="2"/>
              </a:rPr>
              <a:t>2</a:t>
            </a:r>
            <a:r>
              <a:rPr lang="pt-BR" sz="1400" b="1" dirty="0" smtClean="0">
                <a:sym typeface="Wingdings" panose="05000000000000000000" pitchFamily="2" charset="2"/>
              </a:rPr>
              <a:t>)</a:t>
            </a: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RH7  19% (500 m</a:t>
            </a:r>
            <a:r>
              <a:rPr lang="pt-BR" sz="1400" baseline="30000" dirty="0" smtClean="0">
                <a:sym typeface="Wingdings" panose="05000000000000000000" pitchFamily="2" charset="2"/>
              </a:rPr>
              <a:t>3</a:t>
            </a:r>
            <a:r>
              <a:rPr lang="pt-BR" sz="1400" dirty="0" smtClean="0">
                <a:sym typeface="Wingdings" panose="05000000000000000000" pitchFamily="2" charset="2"/>
              </a:rPr>
              <a:t>/s)</a:t>
            </a: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RH2  12% (310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endParaRPr lang="pt-BR" sz="1400" dirty="0" smtClean="0"/>
          </a:p>
          <a:p>
            <a:r>
              <a:rPr lang="pt-BR" sz="1400" dirty="0" smtClean="0"/>
              <a:t>RH3 </a:t>
            </a:r>
            <a:r>
              <a:rPr lang="pt-BR" sz="1400" dirty="0" smtClean="0">
                <a:sym typeface="Wingdings" panose="05000000000000000000" pitchFamily="2" charset="2"/>
              </a:rPr>
              <a:t> 8% (216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RH5  8% (208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RH1  7% (177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RH10  7% (176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/s)</a:t>
            </a:r>
            <a:endParaRPr lang="pt-BR" sz="1400" dirty="0" smtClean="0">
              <a:sym typeface="Wingdings" panose="05000000000000000000" pitchFamily="2" charset="2"/>
            </a:endParaRP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RH9  6% (169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/s)</a:t>
            </a:r>
            <a:endParaRPr lang="pt-BR" sz="1400" dirty="0" smtClean="0">
              <a:sym typeface="Wingdings" panose="05000000000000000000" pitchFamily="2" charset="2"/>
            </a:endParaRP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dirty="0" smtClean="0">
                <a:sym typeface="Wingdings" panose="05000000000000000000" pitchFamily="2" charset="2"/>
              </a:rPr>
              <a:t>RH6  6% (167 </a:t>
            </a:r>
            <a:r>
              <a:rPr lang="pt-BR" sz="1400" dirty="0">
                <a:sym typeface="Wingdings" panose="05000000000000000000" pitchFamily="2" charset="2"/>
              </a:rPr>
              <a:t>m</a:t>
            </a:r>
            <a:r>
              <a:rPr lang="pt-BR" sz="1400" baseline="30000" dirty="0">
                <a:sym typeface="Wingdings" panose="05000000000000000000" pitchFamily="2" charset="2"/>
              </a:rPr>
              <a:t>3</a:t>
            </a:r>
            <a:r>
              <a:rPr lang="pt-BR" sz="1400" dirty="0">
                <a:sym typeface="Wingdings" panose="05000000000000000000" pitchFamily="2" charset="2"/>
              </a:rPr>
              <a:t>/s)</a:t>
            </a:r>
            <a:endParaRPr lang="pt-BR" sz="1400" dirty="0" smtClean="0">
              <a:sym typeface="Wingdings" panose="05000000000000000000" pitchFamily="2" charset="2"/>
            </a:endParaRPr>
          </a:p>
          <a:p>
            <a:endParaRPr lang="pt-BR" sz="1400" dirty="0">
              <a:sym typeface="Wingdings" panose="05000000000000000000" pitchFamily="2" charset="2"/>
            </a:endParaRPr>
          </a:p>
          <a:p>
            <a:r>
              <a:rPr lang="pt-BR" sz="1400" b="1" dirty="0">
                <a:sym typeface="Wingdings" panose="05000000000000000000" pitchFamily="2" charset="2"/>
              </a:rPr>
              <a:t>RH8  5% (135 m</a:t>
            </a:r>
            <a:r>
              <a:rPr lang="pt-BR" sz="1400" b="1" baseline="30000" dirty="0">
                <a:sym typeface="Wingdings" panose="05000000000000000000" pitchFamily="2" charset="2"/>
              </a:rPr>
              <a:t>3</a:t>
            </a:r>
            <a:r>
              <a:rPr lang="pt-BR" sz="1400" b="1" dirty="0">
                <a:sym typeface="Wingdings" panose="05000000000000000000" pitchFamily="2" charset="2"/>
              </a:rPr>
              <a:t>/s)</a:t>
            </a:r>
          </a:p>
          <a:p>
            <a:r>
              <a:rPr lang="pt-BR" sz="1400" b="1" dirty="0">
                <a:sym typeface="Wingdings" panose="05000000000000000000" pitchFamily="2" charset="2"/>
              </a:rPr>
              <a:t>                (~25 l/s/km</a:t>
            </a:r>
            <a:r>
              <a:rPr lang="pt-BR" sz="1400" b="1" baseline="30000" dirty="0">
                <a:sym typeface="Wingdings" panose="05000000000000000000" pitchFamily="2" charset="2"/>
              </a:rPr>
              <a:t>2</a:t>
            </a:r>
            <a:r>
              <a:rPr lang="pt-BR" sz="1400" b="1" dirty="0">
                <a:sym typeface="Wingdings" panose="05000000000000000000" pitchFamily="2" charset="2"/>
              </a:rPr>
              <a:t>)</a:t>
            </a:r>
            <a:endParaRPr lang="pt-BR" sz="1400" b="1" dirty="0"/>
          </a:p>
        </p:txBody>
      </p:sp>
      <p:sp>
        <p:nvSpPr>
          <p:cNvPr id="7" name="Seta para baixo 6"/>
          <p:cNvSpPr/>
          <p:nvPr/>
        </p:nvSpPr>
        <p:spPr>
          <a:xfrm rot="10800000">
            <a:off x="10206375" y="2083308"/>
            <a:ext cx="293120" cy="4183043"/>
          </a:xfrm>
          <a:prstGeom prst="downArrow">
            <a:avLst>
              <a:gd name="adj1" fmla="val 50000"/>
              <a:gd name="adj2" fmla="val 8237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66000">
                <a:srgbClr val="0070C0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90912" y="6387515"/>
            <a:ext cx="3790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8</a:t>
            </a:r>
            <a:r>
              <a:rPr lang="pt-BR" sz="1400" b="1" dirty="0" smtClean="0">
                <a:sym typeface="Wingdings" panose="05000000000000000000" pitchFamily="2" charset="2"/>
              </a:rPr>
              <a:t> Resumo das disponibilidades hídricas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437220" y="3703478"/>
                <a:ext cx="2368534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</a:rPr>
                            <m:t>𝑚𝑙𝑡</m:t>
                          </m:r>
                        </m:sub>
                      </m:sSub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𝐴𝐷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p>
                      </m:sSup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0" y="3703478"/>
                <a:ext cx="2368534" cy="374270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592326" y="4077748"/>
            <a:ext cx="211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cs typeface="Arial" pitchFamily="34" charset="0"/>
              </a:rPr>
              <a:t>AD = área de drenagem</a:t>
            </a:r>
          </a:p>
          <a:p>
            <a:r>
              <a:rPr lang="pt-BR" sz="1100" dirty="0" smtClean="0">
                <a:cs typeface="Arial" pitchFamily="34" charset="0"/>
              </a:rPr>
              <a:t>P = precipitação anual – (Atlas SC)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24607" t="13098" r="14781" b="14457"/>
          <a:stretch/>
        </p:blipFill>
        <p:spPr>
          <a:xfrm>
            <a:off x="211932" y="1186962"/>
            <a:ext cx="8060252" cy="5397612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Disponibilidade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Superficial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Quantidade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6517" y="1524467"/>
            <a:ext cx="2840265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Vazão de referência para análise da </a:t>
            </a:r>
          </a:p>
          <a:p>
            <a:r>
              <a:rPr lang="pt-BR" sz="1400" b="1" dirty="0" smtClean="0"/>
              <a:t>disponibilidade  hídrica</a:t>
            </a:r>
          </a:p>
          <a:p>
            <a:r>
              <a:rPr lang="pt-BR" sz="1400" b="1" dirty="0" smtClean="0"/>
              <a:t>(Portaria SDS nº 36, 29/7/2008):</a:t>
            </a:r>
          </a:p>
          <a:p>
            <a:endParaRPr lang="pt-BR" sz="1400" dirty="0" smtClean="0"/>
          </a:p>
          <a:p>
            <a:r>
              <a:rPr lang="pt-BR" sz="1400" dirty="0" smtClean="0"/>
              <a:t>Q</a:t>
            </a:r>
            <a:r>
              <a:rPr lang="pt-BR" sz="1400" baseline="-25000" dirty="0" smtClean="0"/>
              <a:t>98</a:t>
            </a:r>
            <a:r>
              <a:rPr lang="pt-BR" sz="1400" dirty="0" smtClean="0"/>
              <a:t> </a:t>
            </a:r>
            <a:r>
              <a:rPr lang="pt-BR" sz="1400" dirty="0" smtClean="0">
                <a:sym typeface="Wingdings" panose="05000000000000000000" pitchFamily="2" charset="2"/>
              </a:rPr>
              <a:t> Vazão de permanência por </a:t>
            </a:r>
          </a:p>
          <a:p>
            <a:r>
              <a:rPr lang="pt-BR" sz="1400" dirty="0" smtClean="0">
                <a:sym typeface="Wingdings" panose="05000000000000000000" pitchFamily="2" charset="2"/>
              </a:rPr>
              <a:t>98% do tempo</a:t>
            </a:r>
            <a:endParaRPr lang="pt-BR" sz="1400" dirty="0" smtClean="0"/>
          </a:p>
          <a:p>
            <a:endParaRPr lang="pt-BR" sz="1400" dirty="0" smtClean="0"/>
          </a:p>
          <a:p>
            <a:r>
              <a:rPr lang="pt-BR" sz="1400" b="1" dirty="0" smtClean="0"/>
              <a:t>Q</a:t>
            </a:r>
            <a:r>
              <a:rPr lang="pt-BR" sz="1400" b="1" baseline="-25000" dirty="0" smtClean="0"/>
              <a:t>98</a:t>
            </a:r>
            <a:r>
              <a:rPr lang="pt-BR" sz="1400" b="1" dirty="0" smtClean="0"/>
              <a:t> média mensal SC = 401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046962" y="4316674"/>
            <a:ext cx="212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Vazões médias mensais</a:t>
            </a:r>
            <a:endParaRPr lang="pt-BR" sz="1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0912" y="6324455"/>
            <a:ext cx="3790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8</a:t>
            </a:r>
            <a:r>
              <a:rPr lang="pt-BR" sz="1400" b="1" dirty="0" smtClean="0">
                <a:sym typeface="Wingdings" panose="05000000000000000000" pitchFamily="2" charset="2"/>
              </a:rPr>
              <a:t> Resumo das disponibilidades hídricas</a:t>
            </a:r>
            <a:endParaRPr lang="pt-BR" sz="1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414" t="56312" r="91924" b="32660"/>
          <a:stretch/>
        </p:blipFill>
        <p:spPr>
          <a:xfrm>
            <a:off x="1445447" y="4686006"/>
            <a:ext cx="1329061" cy="12376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51075" y="4703258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(m</a:t>
            </a:r>
            <a:r>
              <a:rPr lang="pt-BR" sz="1100" baseline="30000" dirty="0" smtClean="0"/>
              <a:t>3</a:t>
            </a:r>
            <a:r>
              <a:rPr lang="pt-BR" sz="1100" dirty="0" smtClean="0"/>
              <a:t>/s)</a:t>
            </a:r>
            <a:endParaRPr lang="pt-BR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437220" y="3671948"/>
                <a:ext cx="18043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𝑄</m:t>
                      </m:r>
                      <m:r>
                        <a:rPr lang="pt-BR" b="0" i="1" smtClean="0">
                          <a:latin typeface="Cambria Math"/>
                        </a:rPr>
                        <m:t>98=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𝑚𝑙𝑡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0" y="3671948"/>
                <a:ext cx="180434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31350" t="11805" r="8080" b="11881"/>
          <a:stretch/>
        </p:blipFill>
        <p:spPr>
          <a:xfrm>
            <a:off x="531700" y="1161576"/>
            <a:ext cx="4063708" cy="2880000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Disponibilidade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Superficial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Qualidade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572323" y="2547810"/>
            <a:ext cx="1848469" cy="1041303"/>
            <a:chOff x="391348" y="2595435"/>
            <a:chExt cx="1848469" cy="10413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1947" t="24454" r="92498" b="65054"/>
            <a:stretch/>
          </p:blipFill>
          <p:spPr>
            <a:xfrm>
              <a:off x="391348" y="2595435"/>
              <a:ext cx="980049" cy="10413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207162" y="3328961"/>
              <a:ext cx="1032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1 e 2</a:t>
              </a:r>
              <a:endParaRPr lang="pt-BR" sz="1400" dirty="0"/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1377" t="11774" r="8403" b="12350"/>
          <a:stretch/>
        </p:blipFill>
        <p:spPr>
          <a:xfrm>
            <a:off x="4608621" y="1188681"/>
            <a:ext cx="4063563" cy="288000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4946669" y="2639676"/>
            <a:ext cx="1561804" cy="1184661"/>
            <a:chOff x="4765694" y="2687301"/>
            <a:chExt cx="1561804" cy="118466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/>
            <a:srcRect l="2274" t="24730" r="92627" b="64462"/>
            <a:stretch/>
          </p:blipFill>
          <p:spPr>
            <a:xfrm>
              <a:off x="4765694" y="2721145"/>
              <a:ext cx="965199" cy="1150817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5544404" y="3155542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2</a:t>
              </a:r>
              <a:endParaRPr lang="pt-BR" sz="1400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556133" y="3459683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1</a:t>
              </a:r>
              <a:endParaRPr lang="pt-BR" sz="14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396002" y="2687301"/>
              <a:ext cx="5732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/>
                <a:t>(mg/l)</a:t>
              </a:r>
              <a:endParaRPr lang="pt-BR" sz="1200" dirty="0"/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/>
          <a:srcRect l="31020" t="16082" r="6332" b="13761"/>
          <a:stretch/>
        </p:blipFill>
        <p:spPr>
          <a:xfrm>
            <a:off x="4613315" y="3960495"/>
            <a:ext cx="4572106" cy="288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31502" t="15526" r="7802" b="12236"/>
          <a:stretch/>
        </p:blipFill>
        <p:spPr>
          <a:xfrm>
            <a:off x="441199" y="3955613"/>
            <a:ext cx="4301965" cy="2880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572323" y="5531204"/>
            <a:ext cx="1743267" cy="1041303"/>
            <a:chOff x="391348" y="5512154"/>
            <a:chExt cx="1743267" cy="1041303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7"/>
            <a:srcRect l="2202" t="24604" r="89593" b="64768"/>
            <a:stretch/>
          </p:blipFill>
          <p:spPr>
            <a:xfrm>
              <a:off x="391348" y="5512154"/>
              <a:ext cx="1429240" cy="1041303"/>
            </a:xfrm>
            <a:prstGeom prst="rect">
              <a:avLst/>
            </a:prstGeom>
          </p:spPr>
        </p:pic>
        <p:sp>
          <p:nvSpPr>
            <p:cNvPr id="28" name="CaixaDeTexto 27"/>
            <p:cNvSpPr txBox="1"/>
            <p:nvPr/>
          </p:nvSpPr>
          <p:spPr>
            <a:xfrm>
              <a:off x="1350037" y="5656840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1</a:t>
              </a:r>
              <a:endParaRPr lang="pt-BR" sz="1400" dirty="0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363250" y="5909981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2</a:t>
              </a:r>
              <a:endParaRPr lang="pt-BR" sz="1400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5250743" y="5531204"/>
            <a:ext cx="1384248" cy="1033138"/>
            <a:chOff x="5069768" y="5512154"/>
            <a:chExt cx="1384248" cy="1033138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8"/>
            <a:srcRect l="2521" t="24342" r="90087" b="64863"/>
            <a:stretch/>
          </p:blipFill>
          <p:spPr>
            <a:xfrm>
              <a:off x="5069768" y="5512154"/>
              <a:ext cx="1257730" cy="1033138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5682651" y="5706882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1</a:t>
              </a:r>
              <a:endParaRPr lang="pt-BR" sz="1400" dirty="0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5682650" y="5927876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/>
                <a:t>Classe 2</a:t>
              </a:r>
              <a:endParaRPr lang="pt-BR" sz="1400" dirty="0"/>
            </a:p>
          </p:txBody>
        </p:sp>
      </p:grpSp>
      <p:sp>
        <p:nvSpPr>
          <p:cNvPr id="37" name="CaixaDeTexto 36"/>
          <p:cNvSpPr txBox="1"/>
          <p:nvPr/>
        </p:nvSpPr>
        <p:spPr>
          <a:xfrm>
            <a:off x="9076691" y="6465525"/>
            <a:ext cx="1640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PNQA/ANA (2016)</a:t>
            </a:r>
            <a:endParaRPr lang="pt-BR" sz="1100" dirty="0"/>
          </a:p>
        </p:txBody>
      </p:sp>
      <p:sp>
        <p:nvSpPr>
          <p:cNvPr id="36" name="Elipse 35"/>
          <p:cNvSpPr/>
          <p:nvPr/>
        </p:nvSpPr>
        <p:spPr>
          <a:xfrm rot="18794083">
            <a:off x="2873239" y="2827505"/>
            <a:ext cx="1599501" cy="90766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 rot="18794083">
            <a:off x="2858337" y="4256211"/>
            <a:ext cx="1599501" cy="113921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 rot="18794083">
            <a:off x="7519535" y="5030063"/>
            <a:ext cx="1599501" cy="113921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 rot="18794083">
            <a:off x="3483875" y="1396561"/>
            <a:ext cx="791130" cy="61129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3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Dinâmica Social, Comunicação e Divulgação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89361" y="1690688"/>
            <a:ext cx="4328524" cy="3684588"/>
          </a:xfrm>
        </p:spPr>
        <p:txBody>
          <a:bodyPr>
            <a:normAutofit/>
          </a:bodyPr>
          <a:lstStyle/>
          <a:p>
            <a:pPr fontAlgn="base"/>
            <a:r>
              <a:rPr lang="pt-BR" dirty="0"/>
              <a:t>Mobilizar a ampla participação de diversos setores da sociedade </a:t>
            </a:r>
            <a:r>
              <a:rPr lang="pt-BR" dirty="0" smtClean="0"/>
              <a:t>onde esta se veja </a:t>
            </a:r>
            <a:r>
              <a:rPr lang="pt-BR" dirty="0"/>
              <a:t>incluída na </a:t>
            </a:r>
            <a:r>
              <a:rPr lang="pt-BR" dirty="0" smtClean="0"/>
              <a:t>construção, garantindo que o plano contemple todos os interesses da sociedade.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t="6512" r="23074" b="6010"/>
          <a:stretch/>
        </p:blipFill>
        <p:spPr>
          <a:xfrm>
            <a:off x="8184805" y="1690688"/>
            <a:ext cx="1734909" cy="2987900"/>
          </a:xfrm>
          <a:prstGeom prst="rect">
            <a:avLst/>
          </a:prstGeom>
        </p:spPr>
      </p:pic>
      <p:pic>
        <p:nvPicPr>
          <p:cNvPr id="1026" name="Picture 2" descr="http://blogs-images.forbes.com/benkerschberg/files/2015/02/crowdsourcing-spig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04" y="3382325"/>
            <a:ext cx="2729293" cy="19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ebjump.com.br/wp-content/uploads/2014/01/rede_social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CC50"/>
              </a:clrFrom>
              <a:clrTo>
                <a:srgbClr val="F3CC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14" y="1660638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27066" t="13391" r="13068" b="11815"/>
          <a:stretch/>
        </p:blipFill>
        <p:spPr>
          <a:xfrm>
            <a:off x="231111" y="1213338"/>
            <a:ext cx="8039128" cy="5604022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Disponibilidade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Subterrânea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Quantidade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059" t="69166" r="78300" b="13676"/>
          <a:stretch/>
        </p:blipFill>
        <p:spPr>
          <a:xfrm>
            <a:off x="375212" y="4268531"/>
            <a:ext cx="3472695" cy="162380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43098" y="6170541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CPRM/SDS (2013)</a:t>
            </a:r>
            <a:endParaRPr lang="pt-BR" sz="11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1059" t="50005" r="88727" b="30908"/>
          <a:stretch/>
        </p:blipFill>
        <p:spPr>
          <a:xfrm>
            <a:off x="8414340" y="2486606"/>
            <a:ext cx="1890363" cy="19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32291" t="12892" r="1880" b="14873"/>
          <a:stretch/>
        </p:blipFill>
        <p:spPr>
          <a:xfrm>
            <a:off x="324412" y="1335859"/>
            <a:ext cx="8880795" cy="5481501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Disponibilidade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Subterrânea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Qualidade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3175" t="26869" r="80120" b="58028"/>
          <a:stretch/>
        </p:blipFill>
        <p:spPr>
          <a:xfrm>
            <a:off x="426724" y="4473705"/>
            <a:ext cx="3373112" cy="171541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106098" y="6475341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Fonte: CPRM/SDS (2013)</a:t>
            </a:r>
            <a:endParaRPr lang="pt-BR" sz="11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270239" y="1838960"/>
            <a:ext cx="2497773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- Todas regiões apresentam água subterrânea de boa qualidade, apesar da diferença na concentração de sólidos dissolvidos (TSD);</a:t>
            </a:r>
          </a:p>
          <a:p>
            <a:endParaRPr lang="pt-BR" sz="1400" dirty="0"/>
          </a:p>
          <a:p>
            <a:r>
              <a:rPr lang="pt-BR" sz="1400" dirty="0" smtClean="0"/>
              <a:t>- Segundo a CPRM águas com qualidade para usos industrial e  abastecimento humano</a:t>
            </a:r>
            <a:r>
              <a:rPr lang="pt-BR" sz="1400" dirty="0"/>
              <a:t>.</a:t>
            </a:r>
            <a:endParaRPr lang="pt-BR" sz="1400" dirty="0" smtClean="0"/>
          </a:p>
        </p:txBody>
      </p:sp>
    </p:spTree>
    <p:extLst>
      <p:ext uri="{BB962C8B-B14F-4D97-AF65-F5344CB8AC3E}">
        <p14:creationId xmlns:p14="http://schemas.microsoft.com/office/powerpoint/2010/main" val="41062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1039" t="13787" r="18620" b="15426"/>
          <a:stretch/>
        </p:blipFill>
        <p:spPr>
          <a:xfrm>
            <a:off x="103517" y="1371600"/>
            <a:ext cx="8073832" cy="5319346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Usos Não Consuntivos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Geração de Energia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89492" y="1884432"/>
            <a:ext cx="2287951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SC </a:t>
            </a:r>
            <a:r>
              <a:rPr lang="pt-BR" sz="1400" b="1" dirty="0">
                <a:sym typeface="Wingdings" pitchFamily="2" charset="2"/>
              </a:rPr>
              <a:t> 63 PCH, 102 CGH e 12 UHE</a:t>
            </a:r>
            <a:endParaRPr lang="pt-BR" sz="1400" b="1" dirty="0"/>
          </a:p>
          <a:p>
            <a:endParaRPr lang="pt-BR" sz="1400" b="1" dirty="0" smtClean="0"/>
          </a:p>
          <a:p>
            <a:r>
              <a:rPr lang="pt-BR" sz="1400" b="1" dirty="0" smtClean="0"/>
              <a:t>Maiores concentração de AHE:</a:t>
            </a:r>
          </a:p>
          <a:p>
            <a:endParaRPr lang="pt-BR" sz="1400" b="1" dirty="0"/>
          </a:p>
          <a:p>
            <a:pPr algn="just"/>
            <a:r>
              <a:rPr lang="pt-BR" sz="1400" dirty="0" smtClean="0"/>
              <a:t>RH2 </a:t>
            </a:r>
            <a:r>
              <a:rPr lang="pt-BR" sz="1400" dirty="0" smtClean="0">
                <a:sym typeface="Wingdings" panose="05000000000000000000" pitchFamily="2" charset="2"/>
              </a:rPr>
              <a:t> 48 em operação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42591" y="6482571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Fonte: SIGEL/ANEEL (2016)</a:t>
            </a:r>
            <a:endParaRPr lang="pt-BR" sz="1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597" t="24479" r="85572" b="55920"/>
          <a:stretch/>
        </p:blipFill>
        <p:spPr>
          <a:xfrm>
            <a:off x="342591" y="4409017"/>
            <a:ext cx="2364457" cy="1884711"/>
          </a:xfrm>
          <a:prstGeom prst="rect">
            <a:avLst/>
          </a:prstGeom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6818739" y="6174794"/>
            <a:ext cx="3664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9</a:t>
            </a:r>
            <a:r>
              <a:rPr lang="pt-BR" sz="1400" b="1" dirty="0" smtClean="0">
                <a:sym typeface="Wingdings" panose="05000000000000000000" pitchFamily="2" charset="2"/>
              </a:rPr>
              <a:t> Resumo dos AHE em Santa Catarina</a:t>
            </a:r>
            <a:endParaRPr lang="pt-BR" sz="1400" b="1" dirty="0"/>
          </a:p>
        </p:txBody>
      </p:sp>
      <p:sp>
        <p:nvSpPr>
          <p:cNvPr id="6" name="Elipse 5"/>
          <p:cNvSpPr/>
          <p:nvPr/>
        </p:nvSpPr>
        <p:spPr>
          <a:xfrm rot="590813">
            <a:off x="382398" y="2237656"/>
            <a:ext cx="5572575" cy="21804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 rot="838319">
            <a:off x="6320803" y="3265314"/>
            <a:ext cx="1172395" cy="11278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 rot="838319">
            <a:off x="6021180" y="4365397"/>
            <a:ext cx="1293579" cy="12877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 rot="1483039">
            <a:off x="5812427" y="1805604"/>
            <a:ext cx="1180408" cy="17112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 rot="838319">
            <a:off x="4162965" y="4504306"/>
            <a:ext cx="1865140" cy="79588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 rot="838319">
            <a:off x="3899511" y="2095313"/>
            <a:ext cx="1184843" cy="434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0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19570" t="11558" r="19482" b="12111"/>
          <a:stretch/>
        </p:blipFill>
        <p:spPr>
          <a:xfrm>
            <a:off x="284671" y="1216324"/>
            <a:ext cx="8030789" cy="5554673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Usos Não Consuntivos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Aquicultura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315460" y="2061713"/>
            <a:ext cx="200173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Maiores demandas:</a:t>
            </a:r>
          </a:p>
          <a:p>
            <a:endParaRPr lang="pt-BR" sz="1400" dirty="0" smtClean="0"/>
          </a:p>
          <a:p>
            <a:r>
              <a:rPr lang="pt-BR" sz="1400" dirty="0" smtClean="0"/>
              <a:t>BH Itajaí </a:t>
            </a:r>
          </a:p>
          <a:p>
            <a:r>
              <a:rPr lang="pt-BR" sz="1400" dirty="0" smtClean="0"/>
              <a:t>BH Tubarão</a:t>
            </a:r>
          </a:p>
          <a:p>
            <a:r>
              <a:rPr lang="pt-BR" sz="1400" dirty="0" smtClean="0"/>
              <a:t>BH Itapocu</a:t>
            </a:r>
            <a:endParaRPr lang="pt-BR" sz="1400" b="1" dirty="0" smtClean="0"/>
          </a:p>
          <a:p>
            <a:r>
              <a:rPr lang="pt-BR" sz="1400" dirty="0" smtClean="0"/>
              <a:t>BH Chapecó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160185" y="4528683"/>
            <a:ext cx="231228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Demanda para Aquicultura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3,72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98369" y="3603465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VRAQ (m3/s)</a:t>
            </a:r>
            <a:endParaRPr lang="pt-BR" sz="11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2975" t="56418" r="89835" b="32673"/>
          <a:stretch/>
        </p:blipFill>
        <p:spPr>
          <a:xfrm>
            <a:off x="713147" y="3850008"/>
            <a:ext cx="1678103" cy="143198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219120" y="6349322"/>
            <a:ext cx="337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10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aquicultura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384546" y="5579723"/>
                <a:ext cx="2180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𝑉𝑅𝐴𝑄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𝑎𝑛𝑢𝑎𝑙</m:t>
                          </m:r>
                        </m:sub>
                      </m:sSub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46" y="5579723"/>
                <a:ext cx="218014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/>
          <p:cNvSpPr txBox="1"/>
          <p:nvPr/>
        </p:nvSpPr>
        <p:spPr>
          <a:xfrm>
            <a:off x="458116" y="5990623"/>
            <a:ext cx="4248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cs typeface="Arial" pitchFamily="34" charset="0"/>
              </a:rPr>
              <a:t>P</a:t>
            </a:r>
            <a:r>
              <a:rPr lang="pt-BR" sz="1100" baseline="-25000" dirty="0" smtClean="0">
                <a:cs typeface="Arial" pitchFamily="34" charset="0"/>
              </a:rPr>
              <a:t>anual </a:t>
            </a:r>
            <a:r>
              <a:rPr lang="pt-BR" sz="1100" dirty="0" smtClean="0">
                <a:cs typeface="Arial" pitchFamily="34" charset="0"/>
              </a:rPr>
              <a:t>= Produção anual (kg/ano) – IBGE (2013)</a:t>
            </a:r>
          </a:p>
          <a:p>
            <a:r>
              <a:rPr lang="pt-BR" sz="1100" dirty="0" smtClean="0">
                <a:cs typeface="Arial" pitchFamily="34" charset="0"/>
              </a:rPr>
              <a:t>V = volume utilizado para produção  (m3/kg/ano) – FAO (1988), CEURH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20573" t="13100" r="18514" b="12238"/>
          <a:stretch/>
        </p:blipFill>
        <p:spPr>
          <a:xfrm>
            <a:off x="284672" y="1239714"/>
            <a:ext cx="8030788" cy="5532021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Usos Não Consuntivos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Extração Mineral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315460" y="2527537"/>
            <a:ext cx="231228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Maiores demandas:</a:t>
            </a:r>
          </a:p>
          <a:p>
            <a:endParaRPr lang="pt-BR" sz="1400" dirty="0" smtClean="0"/>
          </a:p>
          <a:p>
            <a:r>
              <a:rPr lang="pt-BR" sz="1400" dirty="0" smtClean="0"/>
              <a:t>BH Araranguá</a:t>
            </a:r>
            <a:endParaRPr lang="pt-BR" sz="1400" dirty="0"/>
          </a:p>
          <a:p>
            <a:r>
              <a:rPr lang="pt-BR" sz="1400" dirty="0" smtClean="0"/>
              <a:t>BH Itajaí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91609" y="3798272"/>
            <a:ext cx="1151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VREXMin (m3/s)</a:t>
            </a:r>
            <a:endParaRPr lang="pt-BR" sz="11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15461" y="4351453"/>
            <a:ext cx="231228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Demanda para Extração Mineral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1,50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983" t="56670" r="91608" b="36881"/>
          <a:stretch/>
        </p:blipFill>
        <p:spPr>
          <a:xfrm>
            <a:off x="964263" y="4094279"/>
            <a:ext cx="1452122" cy="8218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787800" y="6366575"/>
            <a:ext cx="3946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11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extração mineração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426587" y="5309061"/>
                <a:ext cx="3699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𝑉𝑅𝐸𝑋𝑀𝑖𝑛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𝑉𝐴𝐵</m:t>
                          </m:r>
                        </m:e>
                        <m:sub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𝑖𝑛𝑑𝐸𝑥𝑡𝑟𝑎𝑡𝑖𝑣𝑖𝑠𝑡𝑎</m:t>
                          </m:r>
                        </m:sub>
                      </m:sSub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87" y="5309061"/>
                <a:ext cx="369985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/>
          <p:cNvSpPr txBox="1"/>
          <p:nvPr/>
        </p:nvSpPr>
        <p:spPr>
          <a:xfrm>
            <a:off x="351295" y="5783759"/>
            <a:ext cx="4717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cs typeface="Arial" pitchFamily="34" charset="0"/>
              </a:rPr>
              <a:t>VAB</a:t>
            </a:r>
            <a:r>
              <a:rPr lang="pt-BR" sz="1100" baseline="-25000" dirty="0" smtClean="0">
                <a:cs typeface="Arial" pitchFamily="34" charset="0"/>
              </a:rPr>
              <a:t>indExtrativista </a:t>
            </a:r>
            <a:r>
              <a:rPr lang="pt-BR" sz="1100" dirty="0" smtClean="0">
                <a:cs typeface="Arial" pitchFamily="34" charset="0"/>
              </a:rPr>
              <a:t>= Valor Adicionado Bruto da indústria (R$/ano) – IBGE/SPG (2013)</a:t>
            </a:r>
          </a:p>
          <a:p>
            <a:r>
              <a:rPr lang="pt-BR" sz="1100" dirty="0" smtClean="0">
                <a:cs typeface="Arial" pitchFamily="34" charset="0"/>
              </a:rPr>
              <a:t>R = coeficiente de retirada (m3/R$/ano) –  ONS (2005) 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364" t="12161" r="21607" b="12404"/>
          <a:stretch/>
        </p:blipFill>
        <p:spPr>
          <a:xfrm>
            <a:off x="353682" y="1140822"/>
            <a:ext cx="7860144" cy="5576501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Usos Consuntivos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Abastecimento Urbano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72327" y="1453545"/>
            <a:ext cx="239854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Maiores demandas:</a:t>
            </a:r>
          </a:p>
          <a:p>
            <a:endParaRPr lang="pt-BR" sz="1400" dirty="0" smtClean="0"/>
          </a:p>
          <a:p>
            <a:r>
              <a:rPr lang="pt-BR" sz="1400" dirty="0" smtClean="0"/>
              <a:t>BH Rio Itajaí </a:t>
            </a:r>
          </a:p>
          <a:p>
            <a:r>
              <a:rPr lang="pt-BR" sz="1400" dirty="0" smtClean="0"/>
              <a:t>Bacias Contíguas RH8</a:t>
            </a:r>
          </a:p>
          <a:p>
            <a:r>
              <a:rPr lang="pt-BR" sz="1400" dirty="0"/>
              <a:t>BH Rio Cachoeira </a:t>
            </a:r>
          </a:p>
          <a:p>
            <a:r>
              <a:rPr lang="pt-BR" sz="1400" dirty="0" smtClean="0"/>
              <a:t>Ilha de Florianópolis</a:t>
            </a:r>
          </a:p>
          <a:p>
            <a:r>
              <a:rPr lang="pt-BR" sz="1400" dirty="0" smtClean="0"/>
              <a:t>BH Rio Afluentes do Canoas</a:t>
            </a:r>
          </a:p>
          <a:p>
            <a:r>
              <a:rPr lang="pt-BR" sz="1400" dirty="0"/>
              <a:t>BH Rio </a:t>
            </a:r>
            <a:r>
              <a:rPr lang="pt-BR" sz="1400" dirty="0" smtClean="0"/>
              <a:t>Araranguá</a:t>
            </a:r>
            <a:endParaRPr lang="pt-BR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82940" y="3613115"/>
            <a:ext cx="8627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VRU (m3/s)</a:t>
            </a:r>
            <a:endParaRPr lang="pt-BR" sz="11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8358592" y="3426771"/>
            <a:ext cx="231228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Abastecimento Urbano (residentes) </a:t>
            </a:r>
            <a:r>
              <a:rPr lang="pt-BR" sz="1400" b="1" dirty="0" smtClean="0">
                <a:sym typeface="Wingdings" panose="05000000000000000000" pitchFamily="2" charset="2"/>
              </a:rPr>
              <a:t> IBGE</a:t>
            </a:r>
            <a:r>
              <a:rPr lang="pt-BR" sz="1400" b="1" dirty="0" smtClean="0"/>
              <a:t> 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15,78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695" t="56529" r="90820" b="32423"/>
          <a:stretch/>
        </p:blipFill>
        <p:spPr>
          <a:xfrm>
            <a:off x="546198" y="3862685"/>
            <a:ext cx="1736220" cy="144139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632524" y="6324443"/>
            <a:ext cx="416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12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abastecimento urbano</a:t>
            </a:r>
            <a:endParaRPr lang="pt-BR" sz="1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58592" y="4762574"/>
            <a:ext cx="231228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Abastecimento Urbano (flutuante) </a:t>
            </a:r>
            <a:r>
              <a:rPr lang="pt-BR" sz="1400" b="1" dirty="0" smtClean="0">
                <a:sym typeface="Wingdings" panose="05000000000000000000" pitchFamily="2" charset="2"/>
              </a:rPr>
              <a:t> SANTUR</a:t>
            </a:r>
            <a:endParaRPr lang="pt-BR" sz="1400" b="1" dirty="0" smtClean="0"/>
          </a:p>
          <a:p>
            <a:endParaRPr lang="pt-BR" sz="1400" b="1" dirty="0" smtClean="0"/>
          </a:p>
          <a:p>
            <a:r>
              <a:rPr lang="pt-BR" sz="1400" b="1" dirty="0" smtClean="0"/>
              <a:t>SC = 6,17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84546" y="5558457"/>
                <a:ext cx="1790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𝑉𝑅𝑈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𝑃𝑜𝑝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46" y="5558457"/>
                <a:ext cx="1790747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458116" y="5969357"/>
            <a:ext cx="3106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cs typeface="Arial" pitchFamily="34" charset="0"/>
              </a:rPr>
              <a:t>Pop = População urbana (habitantes) – IBGE (2010)</a:t>
            </a:r>
          </a:p>
          <a:p>
            <a:r>
              <a:rPr lang="pt-BR" sz="1100" dirty="0" smtClean="0">
                <a:cs typeface="Arial" pitchFamily="34" charset="0"/>
              </a:rPr>
              <a:t>q = Consumo per capita (l/hab./dia) – ANA (2015)</a:t>
            </a:r>
          </a:p>
          <a:p>
            <a:endParaRPr lang="pt-BR" sz="1100" dirty="0">
              <a:cs typeface="Arial" pitchFamily="34" charset="0"/>
            </a:endParaRPr>
          </a:p>
          <a:p>
            <a:r>
              <a:rPr lang="pt-BR" sz="1100" dirty="0" smtClean="0">
                <a:cs typeface="Arial" pitchFamily="34" charset="0"/>
              </a:rPr>
              <a:t>Taxa de retorno = 0,80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20605" t="12931" r="18902" b="12207"/>
          <a:stretch/>
        </p:blipFill>
        <p:spPr>
          <a:xfrm>
            <a:off x="293298" y="1268082"/>
            <a:ext cx="7920528" cy="5503654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Usos Consuntivos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Abastecimento Rural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315461" y="2061713"/>
            <a:ext cx="2389920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Maiores demandas:</a:t>
            </a:r>
          </a:p>
          <a:p>
            <a:endParaRPr lang="pt-BR" sz="1400" dirty="0" smtClean="0"/>
          </a:p>
          <a:p>
            <a:r>
              <a:rPr lang="pt-BR" sz="1400" dirty="0" smtClean="0"/>
              <a:t>BH Rio Itajaí </a:t>
            </a:r>
            <a:endParaRPr lang="pt-BR" sz="1400" dirty="0"/>
          </a:p>
          <a:p>
            <a:r>
              <a:rPr lang="pt-BR" sz="1400" dirty="0" smtClean="0"/>
              <a:t>BH Rio Chapecó</a:t>
            </a:r>
          </a:p>
          <a:p>
            <a:r>
              <a:rPr lang="pt-BR" sz="1400" dirty="0" smtClean="0"/>
              <a:t>BH </a:t>
            </a:r>
            <a:r>
              <a:rPr lang="pt-BR" sz="1400" dirty="0"/>
              <a:t>Rio </a:t>
            </a:r>
            <a:r>
              <a:rPr lang="pt-BR" sz="1400" dirty="0" smtClean="0"/>
              <a:t>Tubarão </a:t>
            </a:r>
          </a:p>
          <a:p>
            <a:r>
              <a:rPr lang="pt-BR" sz="1400" dirty="0" smtClean="0"/>
              <a:t>BH Afluentes do Canoas</a:t>
            </a:r>
          </a:p>
          <a:p>
            <a:r>
              <a:rPr lang="pt-BR" sz="1400" dirty="0"/>
              <a:t>BH Rio </a:t>
            </a:r>
            <a:r>
              <a:rPr lang="pt-BR" sz="1400" dirty="0" smtClean="0"/>
              <a:t>Araranguá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182576" y="3846403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VRR (m3/s)</a:t>
            </a:r>
            <a:endParaRPr lang="pt-BR" sz="11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315461" y="4722508"/>
            <a:ext cx="231228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Abastecimento Rural 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1,16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2512" t="56684" r="89774" b="34917"/>
          <a:stretch/>
        </p:blipFill>
        <p:spPr>
          <a:xfrm>
            <a:off x="794708" y="4105522"/>
            <a:ext cx="1627249" cy="99669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632524" y="6324443"/>
            <a:ext cx="3978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13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abastecimento rural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84546" y="5558457"/>
                <a:ext cx="20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𝑉𝑅𝑅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𝑃𝑜𝑝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×100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46" y="5558457"/>
                <a:ext cx="203446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458116" y="5969357"/>
            <a:ext cx="2973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cs typeface="Arial" pitchFamily="34" charset="0"/>
              </a:rPr>
              <a:t>Pop = População rural (habitantes) – IBGE (2010)</a:t>
            </a:r>
          </a:p>
          <a:p>
            <a:r>
              <a:rPr lang="pt-BR" sz="1100" dirty="0" smtClean="0">
                <a:cs typeface="Arial" pitchFamily="34" charset="0"/>
              </a:rPr>
              <a:t>100 (l/hab./dia) – ANA (2015)</a:t>
            </a:r>
          </a:p>
          <a:p>
            <a:endParaRPr lang="pt-BR" sz="1100" dirty="0">
              <a:cs typeface="Arial" pitchFamily="34" charset="0"/>
            </a:endParaRPr>
          </a:p>
          <a:p>
            <a:r>
              <a:rPr lang="pt-BR" sz="1100" dirty="0">
                <a:cs typeface="Arial" pitchFamily="34" charset="0"/>
              </a:rPr>
              <a:t>Taxa de retorno = </a:t>
            </a:r>
            <a:r>
              <a:rPr lang="pt-BR" sz="1100" dirty="0" smtClean="0">
                <a:cs typeface="Arial" pitchFamily="34" charset="0"/>
              </a:rPr>
              <a:t>0,50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19264" t="11908" r="19886" b="12582"/>
          <a:stretch/>
        </p:blipFill>
        <p:spPr>
          <a:xfrm>
            <a:off x="293298" y="1274885"/>
            <a:ext cx="8022163" cy="5557237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Usos Consuntivos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Criação Animal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315461" y="2061713"/>
            <a:ext cx="2312282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Maiores demandas:</a:t>
            </a:r>
          </a:p>
          <a:p>
            <a:endParaRPr lang="pt-BR" sz="1400" dirty="0" smtClean="0"/>
          </a:p>
          <a:p>
            <a:r>
              <a:rPr lang="pt-BR" sz="1400" dirty="0" smtClean="0"/>
              <a:t>BH Rio Chapecó</a:t>
            </a:r>
          </a:p>
          <a:p>
            <a:r>
              <a:rPr lang="pt-BR" sz="1400" dirty="0"/>
              <a:t>BH Rio Itajaí</a:t>
            </a:r>
          </a:p>
          <a:p>
            <a:r>
              <a:rPr lang="pt-BR" sz="1400" dirty="0" smtClean="0"/>
              <a:t>BH Afluentes do Canoas</a:t>
            </a:r>
          </a:p>
          <a:p>
            <a:r>
              <a:rPr lang="pt-BR" sz="1400" dirty="0"/>
              <a:t>BH Rio </a:t>
            </a:r>
            <a:r>
              <a:rPr lang="pt-BR" sz="1400" dirty="0" smtClean="0"/>
              <a:t>Tubarão </a:t>
            </a:r>
          </a:p>
          <a:p>
            <a:r>
              <a:rPr lang="pt-BR" sz="1400" dirty="0" smtClean="0"/>
              <a:t>BH </a:t>
            </a:r>
            <a:r>
              <a:rPr lang="pt-BR" sz="1400" dirty="0"/>
              <a:t>Rio do </a:t>
            </a:r>
            <a:r>
              <a:rPr lang="pt-BR" sz="1400" dirty="0" smtClean="0"/>
              <a:t>Peixe</a:t>
            </a:r>
            <a:endParaRPr lang="pt-BR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262177" y="3655009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VRA (m3/s)</a:t>
            </a:r>
            <a:endParaRPr lang="pt-BR" sz="11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315461" y="4020436"/>
            <a:ext cx="231228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Criação Animal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3,47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979" t="56665" r="90160" b="34494"/>
          <a:stretch/>
        </p:blipFill>
        <p:spPr>
          <a:xfrm>
            <a:off x="946679" y="3916619"/>
            <a:ext cx="1487321" cy="9409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632524" y="6324443"/>
            <a:ext cx="3564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14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criação animal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458116" y="5024080"/>
                <a:ext cx="2533386" cy="848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𝑉𝑅𝐴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/>
                                  <a:ea typeface="Cambria Math"/>
                                </a:rPr>
                                <m:t>𝐸𝑓𝑒𝑡𝑖𝑣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16" y="5024080"/>
                <a:ext cx="2533386" cy="8485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458115" y="5949504"/>
            <a:ext cx="4273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 smtClean="0">
                <a:cs typeface="Arial" pitchFamily="34" charset="0"/>
              </a:rPr>
              <a:t>Efetivo</a:t>
            </a:r>
            <a:r>
              <a:rPr lang="pt-BR" sz="1100" baseline="-25000" dirty="0" err="1" smtClean="0">
                <a:cs typeface="Arial" pitchFamily="34" charset="0"/>
              </a:rPr>
              <a:t>i</a:t>
            </a:r>
            <a:r>
              <a:rPr lang="pt-BR" sz="1100" baseline="-25000" dirty="0" smtClean="0">
                <a:cs typeface="Arial" pitchFamily="34" charset="0"/>
              </a:rPr>
              <a:t> </a:t>
            </a:r>
            <a:r>
              <a:rPr lang="pt-BR" sz="1100" dirty="0" smtClean="0">
                <a:cs typeface="Arial" pitchFamily="34" charset="0"/>
              </a:rPr>
              <a:t>= Efetivo da espécie i(cabeças) – IBGE (2015)</a:t>
            </a:r>
          </a:p>
          <a:p>
            <a:r>
              <a:rPr lang="pt-BR" sz="1100" dirty="0" err="1" smtClean="0">
                <a:cs typeface="Arial" pitchFamily="34" charset="0"/>
              </a:rPr>
              <a:t>q</a:t>
            </a:r>
            <a:r>
              <a:rPr lang="pt-BR" sz="1100" baseline="-25000" dirty="0" err="1" smtClean="0">
                <a:cs typeface="Arial" pitchFamily="34" charset="0"/>
              </a:rPr>
              <a:t>i</a:t>
            </a:r>
            <a:r>
              <a:rPr lang="pt-BR" sz="1100" dirty="0" smtClean="0">
                <a:cs typeface="Arial" pitchFamily="34" charset="0"/>
              </a:rPr>
              <a:t> = consumo per capita efetivo i (l/cabeça/dia) – Rebouças et al. (2005)</a:t>
            </a:r>
          </a:p>
          <a:p>
            <a:endParaRPr lang="pt-BR" sz="1100" dirty="0">
              <a:cs typeface="Arial" pitchFamily="34" charset="0"/>
            </a:endParaRPr>
          </a:p>
          <a:p>
            <a:r>
              <a:rPr lang="pt-BR" sz="1100" dirty="0">
                <a:cs typeface="Arial" pitchFamily="34" charset="0"/>
              </a:rPr>
              <a:t>Taxa de retorno = </a:t>
            </a:r>
            <a:r>
              <a:rPr lang="pt-BR" sz="1100" dirty="0" smtClean="0">
                <a:cs typeface="Arial" pitchFamily="34" charset="0"/>
              </a:rPr>
              <a:t>0,20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17994" t="12937" r="21723" b="12762"/>
          <a:stretch/>
        </p:blipFill>
        <p:spPr>
          <a:xfrm>
            <a:off x="293298" y="1257299"/>
            <a:ext cx="7953555" cy="5505809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Usos Consuntivos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Industrial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065697" y="1544129"/>
            <a:ext cx="2622431" cy="22929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 smtClean="0"/>
              <a:t>Maiores demandas:</a:t>
            </a:r>
          </a:p>
          <a:p>
            <a:endParaRPr lang="pt-BR" sz="1300" dirty="0" smtClean="0"/>
          </a:p>
          <a:p>
            <a:r>
              <a:rPr lang="pt-BR" sz="1300" dirty="0" smtClean="0"/>
              <a:t>BH Rio Itajaí</a:t>
            </a:r>
          </a:p>
          <a:p>
            <a:r>
              <a:rPr lang="pt-BR" sz="1300" dirty="0" smtClean="0"/>
              <a:t>BH Rio Itapocu</a:t>
            </a:r>
          </a:p>
          <a:p>
            <a:r>
              <a:rPr lang="pt-BR" sz="1300" dirty="0"/>
              <a:t>BH Rio do Peixe</a:t>
            </a:r>
          </a:p>
          <a:p>
            <a:r>
              <a:rPr lang="pt-BR" sz="1300" dirty="0" smtClean="0"/>
              <a:t>BH Rio Cubatão do Norte/Cachoeira</a:t>
            </a:r>
          </a:p>
          <a:p>
            <a:r>
              <a:rPr lang="pt-BR" sz="1300" dirty="0" smtClean="0"/>
              <a:t>BH Afluentes do Canoas</a:t>
            </a:r>
          </a:p>
          <a:p>
            <a:r>
              <a:rPr lang="pt-BR" sz="1300" dirty="0" smtClean="0"/>
              <a:t>BH Rio Chapecó</a:t>
            </a:r>
          </a:p>
          <a:p>
            <a:r>
              <a:rPr lang="pt-BR" sz="1300" dirty="0" smtClean="0"/>
              <a:t>BH Afluentes do Negro</a:t>
            </a:r>
          </a:p>
          <a:p>
            <a:r>
              <a:rPr lang="pt-BR" sz="1300" dirty="0" smtClean="0"/>
              <a:t>BH Rio Tubarão</a:t>
            </a:r>
          </a:p>
          <a:p>
            <a:r>
              <a:rPr lang="pt-BR" sz="1300" dirty="0" smtClean="0"/>
              <a:t>BH Rio Araranguá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324137" y="3563160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VRI (m3/s)</a:t>
            </a:r>
            <a:endParaRPr lang="pt-BR" sz="11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375846" y="4254508"/>
            <a:ext cx="231228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uso Industrial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20,43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2609" t="56752" r="90476" b="32818"/>
          <a:stretch/>
        </p:blipFill>
        <p:spPr>
          <a:xfrm>
            <a:off x="1057013" y="3807558"/>
            <a:ext cx="1342483" cy="113907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434818" y="6277877"/>
            <a:ext cx="3192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15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industrial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426587" y="5138933"/>
                <a:ext cx="2263377" cy="848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𝑉𝑅𝐼</m:t>
                      </m:r>
                      <m:r>
                        <a:rPr lang="pt-BR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/>
                                </a:rPr>
                                <m:t>𝑉𝐴𝐵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87" y="5138933"/>
                <a:ext cx="2263377" cy="8485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351295" y="5975153"/>
            <a:ext cx="4299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 smtClean="0">
                <a:cs typeface="Arial" pitchFamily="34" charset="0"/>
              </a:rPr>
              <a:t>VAB</a:t>
            </a:r>
            <a:r>
              <a:rPr lang="pt-BR" sz="1100" baseline="-25000" dirty="0" err="1" smtClean="0">
                <a:cs typeface="Arial" pitchFamily="34" charset="0"/>
              </a:rPr>
              <a:t>i</a:t>
            </a:r>
            <a:r>
              <a:rPr lang="pt-BR" sz="1100" baseline="-25000" dirty="0" smtClean="0">
                <a:cs typeface="Arial" pitchFamily="34" charset="0"/>
              </a:rPr>
              <a:t> </a:t>
            </a:r>
            <a:r>
              <a:rPr lang="pt-BR" sz="1100" dirty="0" smtClean="0">
                <a:cs typeface="Arial" pitchFamily="34" charset="0"/>
              </a:rPr>
              <a:t>= Valor Adicionado Bruto da indústria i (R$/ano) – IBGE/SPG (2013)</a:t>
            </a:r>
          </a:p>
          <a:p>
            <a:r>
              <a:rPr lang="pt-BR" sz="1100" dirty="0" smtClean="0">
                <a:cs typeface="Arial" pitchFamily="34" charset="0"/>
              </a:rPr>
              <a:t>R</a:t>
            </a:r>
            <a:r>
              <a:rPr lang="pt-BR" sz="1100" baseline="-25000" dirty="0" smtClean="0">
                <a:cs typeface="Arial" pitchFamily="34" charset="0"/>
              </a:rPr>
              <a:t>i</a:t>
            </a:r>
            <a:r>
              <a:rPr lang="pt-BR" sz="1100" dirty="0" smtClean="0">
                <a:cs typeface="Arial" pitchFamily="34" charset="0"/>
              </a:rPr>
              <a:t> = coeficiente de retirada indústria i (m3/R$/ano) –  ONS (2005) </a:t>
            </a:r>
          </a:p>
          <a:p>
            <a:endParaRPr lang="pt-BR" sz="1100" dirty="0">
              <a:cs typeface="Arial" pitchFamily="34" charset="0"/>
            </a:endParaRPr>
          </a:p>
          <a:p>
            <a:r>
              <a:rPr lang="pt-BR" sz="1100" dirty="0">
                <a:cs typeface="Arial" pitchFamily="34" charset="0"/>
              </a:rPr>
              <a:t>Taxa de retorno = </a:t>
            </a:r>
            <a:r>
              <a:rPr lang="pt-BR" sz="1100" dirty="0" smtClean="0">
                <a:cs typeface="Arial" pitchFamily="34" charset="0"/>
              </a:rPr>
              <a:t>0,80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19831" t="12058" r="19812" b="13485"/>
          <a:stretch/>
        </p:blipFill>
        <p:spPr>
          <a:xfrm>
            <a:off x="293297" y="1233577"/>
            <a:ext cx="7953555" cy="5456683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– Usos Consuntivos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Irrigação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802945" y="1758848"/>
            <a:ext cx="2941607" cy="1492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 smtClean="0"/>
              <a:t>Maiores demandas:</a:t>
            </a:r>
          </a:p>
          <a:p>
            <a:endParaRPr lang="pt-BR" sz="1300" dirty="0" smtClean="0"/>
          </a:p>
          <a:p>
            <a:r>
              <a:rPr lang="pt-BR" sz="1300" dirty="0" smtClean="0"/>
              <a:t>BH Rio Araranguá </a:t>
            </a:r>
          </a:p>
          <a:p>
            <a:r>
              <a:rPr lang="pt-BR" sz="1300" dirty="0" smtClean="0"/>
              <a:t>BH Rio Itajaí</a:t>
            </a:r>
          </a:p>
          <a:p>
            <a:r>
              <a:rPr lang="pt-BR" sz="1300" dirty="0" smtClean="0"/>
              <a:t>BH Afluentes do Mampituba </a:t>
            </a:r>
          </a:p>
          <a:p>
            <a:r>
              <a:rPr lang="pt-BR" sz="1300" dirty="0" smtClean="0"/>
              <a:t>BH </a:t>
            </a:r>
            <a:r>
              <a:rPr lang="pt-BR" sz="1300" dirty="0"/>
              <a:t>Rio </a:t>
            </a:r>
            <a:r>
              <a:rPr lang="pt-BR" sz="1300" dirty="0" smtClean="0"/>
              <a:t>Tubarão</a:t>
            </a:r>
          </a:p>
          <a:p>
            <a:r>
              <a:rPr lang="pt-BR" sz="1300" dirty="0" smtClean="0"/>
              <a:t>BH Rio Itapocu</a:t>
            </a:r>
            <a:endParaRPr lang="pt-BR" sz="13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275435" y="3573793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VRIR (m3/s)</a:t>
            </a:r>
            <a:endParaRPr lang="pt-BR" sz="11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324840" y="4230864"/>
            <a:ext cx="231228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Vazão de Retirada Irrigação</a:t>
            </a:r>
          </a:p>
          <a:p>
            <a:endParaRPr lang="pt-BR" sz="1400" b="1" dirty="0" smtClean="0"/>
          </a:p>
          <a:p>
            <a:r>
              <a:rPr lang="pt-BR" sz="1400" b="1" dirty="0" smtClean="0"/>
              <a:t>SC = 42,05 m</a:t>
            </a:r>
            <a:r>
              <a:rPr lang="pt-BR" sz="1400" b="1" baseline="30000" dirty="0" smtClean="0"/>
              <a:t>3</a:t>
            </a:r>
            <a:r>
              <a:rPr lang="pt-BR" sz="1400" b="1" dirty="0" smtClean="0"/>
              <a:t>/s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2930" t="56414" r="91161" b="34652"/>
          <a:stretch/>
        </p:blipFill>
        <p:spPr>
          <a:xfrm>
            <a:off x="1115283" y="3829048"/>
            <a:ext cx="1208689" cy="102807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32893" y="6382483"/>
            <a:ext cx="350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16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para irrigação</a:t>
            </a:r>
            <a:endParaRPr lang="pt-B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426587" y="5138933"/>
                <a:ext cx="2015552" cy="848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𝑉𝑅𝐼𝑅</m:t>
                      </m:r>
                      <m:r>
                        <a:rPr lang="pt-BR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/>
                                </a:rPr>
                                <m:t>𝑉𝑅𝐼𝑅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87" y="5138933"/>
                <a:ext cx="2015552" cy="8485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351295" y="6102749"/>
            <a:ext cx="41088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 smtClean="0">
                <a:cs typeface="Arial" pitchFamily="34" charset="0"/>
              </a:rPr>
              <a:t>VRIR</a:t>
            </a:r>
            <a:r>
              <a:rPr lang="pt-BR" sz="1100" baseline="-25000" dirty="0" err="1" smtClean="0">
                <a:cs typeface="Arial" pitchFamily="34" charset="0"/>
              </a:rPr>
              <a:t>i</a:t>
            </a:r>
            <a:r>
              <a:rPr lang="pt-BR" sz="1100" baseline="-25000" dirty="0" smtClean="0">
                <a:cs typeface="Arial" pitchFamily="34" charset="0"/>
              </a:rPr>
              <a:t> </a:t>
            </a:r>
            <a:r>
              <a:rPr lang="pt-BR" sz="1100" dirty="0" smtClean="0">
                <a:cs typeface="Arial" pitchFamily="34" charset="0"/>
              </a:rPr>
              <a:t>= Vazão de retirada na ottobacia i (m3/s) – SNIRH/ANA (20015)</a:t>
            </a:r>
          </a:p>
          <a:p>
            <a:endParaRPr lang="pt-BR" sz="1100" dirty="0">
              <a:cs typeface="Arial" pitchFamily="34" charset="0"/>
            </a:endParaRPr>
          </a:p>
          <a:p>
            <a:r>
              <a:rPr lang="pt-BR" sz="1100" dirty="0">
                <a:cs typeface="Arial" pitchFamily="34" charset="0"/>
              </a:rPr>
              <a:t>Taxa de retorno = </a:t>
            </a:r>
            <a:r>
              <a:rPr lang="pt-BR" sz="1100" dirty="0" smtClean="0">
                <a:cs typeface="Arial" pitchFamily="34" charset="0"/>
              </a:rPr>
              <a:t>0,32</a:t>
            </a:r>
            <a:endParaRPr lang="pt-BR" sz="11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Caracterização e Diagnóstico 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89361" y="1690687"/>
            <a:ext cx="4328524" cy="4189607"/>
          </a:xfrm>
        </p:spPr>
        <p:txBody>
          <a:bodyPr>
            <a:normAutofit/>
          </a:bodyPr>
          <a:lstStyle/>
          <a:p>
            <a:pPr fontAlgn="base"/>
            <a:r>
              <a:rPr lang="pt-BR" dirty="0" smtClean="0"/>
              <a:t>Reunir os elementos físicos, bióticos e antrópicos das bacias.</a:t>
            </a:r>
          </a:p>
          <a:p>
            <a:pPr fontAlgn="base"/>
            <a:r>
              <a:rPr lang="pt-BR" dirty="0" smtClean="0"/>
              <a:t>Calcular e estimar a quantidade e a qualidade das águas superficiais e subterrâneas.</a:t>
            </a:r>
          </a:p>
          <a:p>
            <a:pPr fontAlgn="base"/>
            <a:r>
              <a:rPr lang="pt-BR" dirty="0" smtClean="0"/>
              <a:t>Estimar as demandas hídricas.</a:t>
            </a:r>
            <a:endParaRPr lang="pt-BR" dirty="0"/>
          </a:p>
        </p:txBody>
      </p:sp>
      <p:pic>
        <p:nvPicPr>
          <p:cNvPr id="8" name="Picture 2" descr="http://www.comitepcj.sp.gov.br/download/FolderUsosMultiplosAgua_Miol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/>
          <a:stretch/>
        </p:blipFill>
        <p:spPr bwMode="auto">
          <a:xfrm>
            <a:off x="4996210" y="1565423"/>
            <a:ext cx="5675319" cy="383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3"/>
          <a:srcRect l="20594" t="12566" r="19565" b="12416"/>
          <a:stretch/>
        </p:blipFill>
        <p:spPr>
          <a:xfrm>
            <a:off x="353683" y="1276712"/>
            <a:ext cx="7893170" cy="551227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 Total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884090" y="1641009"/>
            <a:ext cx="1744619" cy="1492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 smtClean="0"/>
              <a:t>Maiores demandas:</a:t>
            </a:r>
          </a:p>
          <a:p>
            <a:endParaRPr lang="pt-BR" sz="1300" dirty="0" smtClean="0"/>
          </a:p>
          <a:p>
            <a:r>
              <a:rPr lang="pt-BR" sz="1300" dirty="0" smtClean="0"/>
              <a:t>BH Rio Araranguá</a:t>
            </a:r>
          </a:p>
          <a:p>
            <a:r>
              <a:rPr lang="pt-BR" sz="1300" dirty="0" smtClean="0"/>
              <a:t>BH Rio Itajaí </a:t>
            </a:r>
          </a:p>
          <a:p>
            <a:r>
              <a:rPr lang="pt-BR" sz="1300" dirty="0" smtClean="0"/>
              <a:t>BH Cubatão (Sul)</a:t>
            </a:r>
            <a:endParaRPr lang="pt-BR" sz="1300" dirty="0"/>
          </a:p>
          <a:p>
            <a:r>
              <a:rPr lang="pt-BR" sz="1300" dirty="0" smtClean="0"/>
              <a:t>BH Rio Itapocu</a:t>
            </a:r>
          </a:p>
          <a:p>
            <a:r>
              <a:rPr lang="pt-BR" sz="1300" dirty="0"/>
              <a:t>BH Rio </a:t>
            </a:r>
            <a:r>
              <a:rPr lang="pt-BR" sz="1300" dirty="0" smtClean="0"/>
              <a:t>Tubarão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197946" y="369075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VRT (m3/s)</a:t>
            </a:r>
            <a:endParaRPr lang="pt-BR" sz="11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333171" y="3800295"/>
            <a:ext cx="229553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Vazão de Retirada Total </a:t>
            </a:r>
          </a:p>
          <a:p>
            <a:r>
              <a:rPr lang="pt-BR" sz="1200" b="1" dirty="0" smtClean="0"/>
              <a:t>SC = 88,35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/s (93,56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/s)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4"/>
          <a:srcRect l="2325" t="56719" r="90384" b="32819"/>
          <a:stretch/>
        </p:blipFill>
        <p:spPr>
          <a:xfrm>
            <a:off x="847300" y="3946316"/>
            <a:ext cx="1543189" cy="1245384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7829769" y="6298308"/>
            <a:ext cx="2907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Tabela 17</a:t>
            </a:r>
            <a:r>
              <a:rPr lang="pt-BR" sz="1400" b="1" dirty="0" smtClean="0">
                <a:sym typeface="Wingdings" panose="05000000000000000000" pitchFamily="2" charset="2"/>
              </a:rPr>
              <a:t> Resumo demanda total</a:t>
            </a:r>
            <a:endParaRPr lang="pt-BR" sz="1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9058940" y="4761325"/>
            <a:ext cx="15697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Vazão Consumida</a:t>
            </a:r>
          </a:p>
          <a:p>
            <a:r>
              <a:rPr lang="pt-BR" sz="1200" b="1" dirty="0" smtClean="0"/>
              <a:t>SC = 40,3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/s (46%)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373913" y="5686053"/>
                <a:ext cx="378110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0" i="1" smtClean="0">
                          <a:latin typeface="Cambria Math"/>
                        </a:rPr>
                        <m:t>𝑉𝑅𝑇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𝑉𝑅𝑈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𝑉𝑅𝑅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𝑉𝑅𝐴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𝑉𝑅𝐼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𝑉𝑅𝐼𝑅</m:t>
                      </m:r>
                    </m:oMath>
                  </m:oMathPara>
                </a14:m>
                <a:endParaRPr lang="pt-BR" sz="1400" b="0" dirty="0" smtClean="0">
                  <a:ea typeface="Cambria Math"/>
                </a:endParaRPr>
              </a:p>
              <a:p>
                <a:endParaRPr lang="pt-BR" sz="14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𝑉𝑅𝑈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𝑉𝑅𝑈𝑟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t-BR" sz="1400" b="0" i="1" smtClean="0">
                          <a:latin typeface="Cambria Math"/>
                          <a:ea typeface="Cambria Math"/>
                        </a:rPr>
                        <m:t>𝑉𝑅𝑈𝑓</m:t>
                      </m:r>
                    </m:oMath>
                  </m:oMathPara>
                </a14:m>
                <a:endParaRPr lang="pt-BR" sz="14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13" y="5686053"/>
                <a:ext cx="3781100" cy="738664"/>
              </a:xfrm>
              <a:prstGeom prst="rect">
                <a:avLst/>
              </a:prstGeom>
              <a:blipFill rotWithShape="1">
                <a:blip r:embed="rId5"/>
                <a:stretch>
                  <a:fillRect b="-24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5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64262" y="437882"/>
            <a:ext cx="7692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Demandas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Usos Consuntivos</a:t>
            </a:r>
          </a:p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Vazão de Retirada Total (VRT)</a:t>
            </a:r>
          </a:p>
        </p:txBody>
      </p:sp>
      <p:graphicFrame>
        <p:nvGraphicFramePr>
          <p:cNvPr id="29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176758"/>
              </p:ext>
            </p:extLst>
          </p:nvPr>
        </p:nvGraphicFramePr>
        <p:xfrm>
          <a:off x="7982627" y="4269200"/>
          <a:ext cx="2741072" cy="246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2083547911"/>
              </p:ext>
            </p:extLst>
          </p:nvPr>
        </p:nvGraphicFramePr>
        <p:xfrm>
          <a:off x="842948" y="2228534"/>
          <a:ext cx="9176445" cy="2592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48823" y="5628068"/>
            <a:ext cx="121780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866378"/>
              </p:ext>
            </p:extLst>
          </p:nvPr>
        </p:nvGraphicFramePr>
        <p:xfrm>
          <a:off x="1348822" y="5628068"/>
          <a:ext cx="8491699" cy="489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m de Bitmap" r:id="rId6" imgW="9866667" imgH="514422" progId="Paint.Picture">
                  <p:embed/>
                </p:oleObj>
              </mc:Choice>
              <mc:Fallback>
                <p:oleObj name="Imagem de Bitmap" r:id="rId6" imgW="9866667" imgH="51442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822" y="5628068"/>
                        <a:ext cx="8491699" cy="489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348822" y="5138672"/>
            <a:ext cx="494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Legendas: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805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Balanço</a:t>
            </a:r>
          </a:p>
          <a:p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Quali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-quantitativo de água superficial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53" y="1800223"/>
            <a:ext cx="10052665" cy="4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7" y="2013556"/>
            <a:ext cx="7471054" cy="456006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CaixaDeTexto 62"/>
          <p:cNvSpPr txBox="1"/>
          <p:nvPr/>
        </p:nvSpPr>
        <p:spPr>
          <a:xfrm>
            <a:off x="964263" y="437882"/>
            <a:ext cx="6838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Balanço</a:t>
            </a:r>
          </a:p>
          <a:p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Quali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-quantitativo de água superficial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8574997" y="2233813"/>
            <a:ext cx="1744619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dirty="0" smtClean="0"/>
              <a:t>Vazão de retirada maior do que a disponibilidade: </a:t>
            </a:r>
            <a:r>
              <a:rPr lang="pt-BR" sz="1400" dirty="0"/>
              <a:t>RH1, RH2, RH4, RH6, RH7, RH8, RH9 e </a:t>
            </a:r>
            <a:r>
              <a:rPr lang="pt-BR" sz="1400" dirty="0" smtClean="0"/>
              <a:t>RH10.</a:t>
            </a:r>
          </a:p>
          <a:p>
            <a:endParaRPr lang="pt-BR" sz="1400" dirty="0"/>
          </a:p>
          <a:p>
            <a:r>
              <a:rPr lang="pt-BR" sz="1400" dirty="0" smtClean="0"/>
              <a:t>Muito crítica: RH5 Crítica: RH3.</a:t>
            </a:r>
            <a:endParaRPr lang="pt-BR" sz="1300" dirty="0" smtClean="0"/>
          </a:p>
        </p:txBody>
      </p:sp>
    </p:spTree>
    <p:extLst>
      <p:ext uri="{BB962C8B-B14F-4D97-AF65-F5344CB8AC3E}">
        <p14:creationId xmlns:p14="http://schemas.microsoft.com/office/powerpoint/2010/main" val="24956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argas orgânicas 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em águas subterrâneas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849" y="1808098"/>
            <a:ext cx="6293510" cy="405749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17421" y="2498017"/>
            <a:ext cx="1744619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A</a:t>
            </a:r>
            <a:r>
              <a:rPr lang="pt-BR" sz="1400" b="1" dirty="0" smtClean="0"/>
              <a:t> </a:t>
            </a:r>
            <a:r>
              <a:rPr lang="pt-BR" sz="1400" b="1" dirty="0"/>
              <a:t>maior parte da carga lançada em água subterrânea em Santa Catarina é de origem animal equivalente a 286.389 </a:t>
            </a:r>
            <a:r>
              <a:rPr lang="pt-BR" sz="1400" b="1" dirty="0" err="1"/>
              <a:t>kgDBO</a:t>
            </a:r>
            <a:r>
              <a:rPr lang="pt-BR" sz="1400" b="1" dirty="0"/>
              <a:t>/dia, enquanto que a carga de origem doméstica é equivalente a 15.104 </a:t>
            </a:r>
            <a:r>
              <a:rPr lang="pt-BR" sz="1400" b="1" dirty="0" err="1" smtClean="0"/>
              <a:t>kgDBO</a:t>
            </a:r>
            <a:r>
              <a:rPr lang="pt-BR" sz="1400" b="1" dirty="0" smtClean="0"/>
              <a:t>/dia.</a:t>
            </a:r>
            <a:endParaRPr lang="pt-BR" sz="1300" b="1" dirty="0" smtClean="0"/>
          </a:p>
        </p:txBody>
      </p:sp>
    </p:spTree>
    <p:extLst>
      <p:ext uri="{BB962C8B-B14F-4D97-AF65-F5344CB8AC3E}">
        <p14:creationId xmlns:p14="http://schemas.microsoft.com/office/powerpoint/2010/main" val="15833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964263" y="437882"/>
            <a:ext cx="683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argas orgânicas </a:t>
            </a:r>
          </a:p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em águas subterrâneas</a:t>
            </a:r>
          </a:p>
        </p:txBody>
      </p:sp>
      <p:pic>
        <p:nvPicPr>
          <p:cNvPr id="24" name="Imagem 2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2875" r="10516" b="20093"/>
          <a:stretch/>
        </p:blipFill>
        <p:spPr bwMode="auto">
          <a:xfrm>
            <a:off x="612216" y="1507899"/>
            <a:ext cx="7338768" cy="4608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7950984" y="2233813"/>
            <a:ext cx="2368633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Cargas totais</a:t>
            </a:r>
          </a:p>
          <a:p>
            <a:r>
              <a:rPr lang="pt-BR" sz="1400" dirty="0" smtClean="0"/>
              <a:t>Maior lançamento:</a:t>
            </a:r>
          </a:p>
          <a:p>
            <a:r>
              <a:rPr lang="pt-BR" sz="1400" dirty="0" smtClean="0"/>
              <a:t>RH7 (~</a:t>
            </a:r>
            <a:r>
              <a:rPr lang="pt-BR" sz="1400" dirty="0"/>
              <a:t>3.803 </a:t>
            </a:r>
            <a:r>
              <a:rPr lang="pt-BR" sz="1400" dirty="0" err="1"/>
              <a:t>kgDBO</a:t>
            </a:r>
            <a:r>
              <a:rPr lang="pt-BR" sz="1400" dirty="0"/>
              <a:t>/dia</a:t>
            </a:r>
            <a:r>
              <a:rPr lang="pt-BR" sz="1400" dirty="0" smtClean="0"/>
              <a:t>)</a:t>
            </a:r>
            <a:endParaRPr lang="pt-BR" sz="1400" dirty="0"/>
          </a:p>
          <a:p>
            <a:r>
              <a:rPr lang="pt-BR" sz="1400" dirty="0"/>
              <a:t>M</a:t>
            </a:r>
            <a:r>
              <a:rPr lang="pt-BR" sz="1400" dirty="0" smtClean="0"/>
              <a:t>enor lançamento: RH6 </a:t>
            </a:r>
            <a:r>
              <a:rPr lang="pt-BR" sz="1400" dirty="0"/>
              <a:t>(~638 </a:t>
            </a:r>
            <a:r>
              <a:rPr lang="pt-BR" sz="1400" dirty="0" err="1"/>
              <a:t>kgDBO</a:t>
            </a:r>
            <a:r>
              <a:rPr lang="pt-BR" sz="1400" dirty="0"/>
              <a:t>/dia</a:t>
            </a:r>
            <a:r>
              <a:rPr lang="pt-BR" sz="1400" dirty="0" smtClean="0"/>
              <a:t>)</a:t>
            </a:r>
          </a:p>
          <a:p>
            <a:endParaRPr lang="pt-BR" sz="1400" dirty="0"/>
          </a:p>
          <a:p>
            <a:r>
              <a:rPr lang="pt-BR" sz="1400" b="1" dirty="0"/>
              <a:t>C</a:t>
            </a:r>
            <a:r>
              <a:rPr lang="pt-BR" sz="1400" b="1" dirty="0" smtClean="0"/>
              <a:t>argas </a:t>
            </a:r>
            <a:r>
              <a:rPr lang="pt-BR" sz="1400" b="1" dirty="0"/>
              <a:t>totais por área de </a:t>
            </a:r>
            <a:r>
              <a:rPr lang="pt-BR" sz="1400" b="1" dirty="0" smtClean="0"/>
              <a:t>drenagem </a:t>
            </a:r>
          </a:p>
          <a:p>
            <a:r>
              <a:rPr lang="pt-BR" sz="1400" dirty="0"/>
              <a:t>M</a:t>
            </a:r>
            <a:r>
              <a:rPr lang="pt-BR" sz="1400" dirty="0" smtClean="0"/>
              <a:t>aior </a:t>
            </a:r>
            <a:r>
              <a:rPr lang="pt-BR" sz="1400" dirty="0"/>
              <a:t>pressão negativa na </a:t>
            </a:r>
            <a:r>
              <a:rPr lang="pt-BR" sz="1400" dirty="0" smtClean="0"/>
              <a:t>qualidade: RH1 (8,076 </a:t>
            </a:r>
            <a:r>
              <a:rPr lang="pt-BR" sz="1400" dirty="0" err="1" smtClean="0"/>
              <a:t>kgDBO</a:t>
            </a:r>
            <a:r>
              <a:rPr lang="pt-BR" sz="1400" dirty="0" smtClean="0"/>
              <a:t>/dia/km²) </a:t>
            </a:r>
          </a:p>
          <a:p>
            <a:r>
              <a:rPr lang="pt-BR" sz="1400" dirty="0" smtClean="0"/>
              <a:t>Menor </a:t>
            </a:r>
            <a:r>
              <a:rPr lang="pt-BR" sz="1400" dirty="0"/>
              <a:t>pressão </a:t>
            </a:r>
            <a:r>
              <a:rPr lang="pt-BR" sz="1400" dirty="0" smtClean="0"/>
              <a:t>negativa: </a:t>
            </a:r>
            <a:r>
              <a:rPr lang="pt-BR" sz="1400" dirty="0"/>
              <a:t>RH6</a:t>
            </a:r>
            <a:r>
              <a:rPr lang="pt-BR" sz="1400" dirty="0" smtClean="0"/>
              <a:t> (0,844 </a:t>
            </a:r>
            <a:r>
              <a:rPr lang="pt-BR" sz="1400" dirty="0" err="1" smtClean="0"/>
              <a:t>kgDBO</a:t>
            </a:r>
            <a:r>
              <a:rPr lang="pt-BR" sz="1400" dirty="0" smtClean="0"/>
              <a:t>/dia/km²)</a:t>
            </a:r>
            <a:endParaRPr lang="pt-BR" sz="1300" dirty="0" smtClean="0"/>
          </a:p>
        </p:txBody>
      </p:sp>
    </p:spTree>
    <p:extLst>
      <p:ext uri="{BB962C8B-B14F-4D97-AF65-F5344CB8AC3E}">
        <p14:creationId xmlns:p14="http://schemas.microsoft.com/office/powerpoint/2010/main" val="31484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64146" y="562739"/>
            <a:ext cx="9474558" cy="2387600"/>
          </a:xfrm>
        </p:spPr>
        <p:txBody>
          <a:bodyPr>
            <a:normAutofit/>
          </a:bodyPr>
          <a:lstStyle/>
          <a:p>
            <a:r>
              <a:rPr lang="pt-BR" sz="48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Obrigado</a:t>
            </a:r>
            <a:endParaRPr lang="pt-BR" sz="4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" y="5252148"/>
            <a:ext cx="1798748" cy="100395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895526" y="0"/>
            <a:ext cx="129647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http://www.certi.org.br/pt/comunicacao-arquivos/Logo-Horizontal-certi-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4719" y="5397912"/>
            <a:ext cx="2533923" cy="93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920085" y="3506936"/>
            <a:ext cx="3480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 Light" panose="020F0302020204030204" pitchFamily="34" charset="0"/>
              </a:rPr>
              <a:t>Engº </a:t>
            </a:r>
            <a:r>
              <a:rPr lang="pt-BR" dirty="0" smtClean="0">
                <a:latin typeface="Calibri Light" panose="020F0302020204030204" pitchFamily="34" charset="0"/>
              </a:rPr>
              <a:t>Vinicius Ragghianti</a:t>
            </a:r>
            <a:endParaRPr lang="pt-BR" dirty="0">
              <a:latin typeface="Calibri Light" panose="020F0302020204030204" pitchFamily="34" charset="0"/>
            </a:endParaRPr>
          </a:p>
          <a:p>
            <a:r>
              <a:rPr lang="pt-BR" dirty="0" smtClean="0">
                <a:latin typeface="Calibri Light" panose="020F0302020204030204" pitchFamily="34" charset="0"/>
                <a:hlinkClick r:id="rId4"/>
              </a:rPr>
              <a:t>vtr@certi.org.br</a:t>
            </a:r>
            <a:r>
              <a:rPr lang="pt-BR" dirty="0" smtClean="0">
                <a:latin typeface="Calibri Light" panose="020F0302020204030204" pitchFamily="34" charset="0"/>
              </a:rPr>
              <a:t>   </a:t>
            </a:r>
            <a:r>
              <a:rPr lang="pt-BR" dirty="0">
                <a:latin typeface="Calibri Light" panose="020F0302020204030204" pitchFamily="34" charset="0"/>
              </a:rPr>
              <a:t>/ </a:t>
            </a:r>
            <a:r>
              <a:rPr lang="pt-BR" dirty="0" smtClean="0">
                <a:latin typeface="Calibri Light" panose="020F0302020204030204" pitchFamily="34" charset="0"/>
              </a:rPr>
              <a:t>48-3239-2019</a:t>
            </a:r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64280" y="3506936"/>
            <a:ext cx="3480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 Light" panose="020F0302020204030204" pitchFamily="34" charset="0"/>
              </a:rPr>
              <a:t>Engº </a:t>
            </a:r>
            <a:r>
              <a:rPr lang="pt-BR" dirty="0" smtClean="0">
                <a:latin typeface="Calibri Light" panose="020F0302020204030204" pitchFamily="34" charset="0"/>
              </a:rPr>
              <a:t>Marcelo Curtarelli</a:t>
            </a:r>
            <a:endParaRPr lang="pt-BR" dirty="0">
              <a:latin typeface="Calibri Light" panose="020F0302020204030204" pitchFamily="34" charset="0"/>
            </a:endParaRPr>
          </a:p>
          <a:p>
            <a:r>
              <a:rPr lang="pt-BR" dirty="0" smtClean="0">
                <a:latin typeface="Calibri Light" panose="020F0302020204030204" pitchFamily="34" charset="0"/>
                <a:hlinkClick r:id="rId4"/>
              </a:rPr>
              <a:t>mei@certi.org.br</a:t>
            </a:r>
            <a:r>
              <a:rPr lang="pt-BR" dirty="0" smtClean="0">
                <a:latin typeface="Calibri Light" panose="020F0302020204030204" pitchFamily="34" charset="0"/>
              </a:rPr>
              <a:t>   </a:t>
            </a:r>
            <a:r>
              <a:rPr lang="pt-BR" dirty="0">
                <a:latin typeface="Calibri Light" panose="020F0302020204030204" pitchFamily="34" charset="0"/>
              </a:rPr>
              <a:t>/ </a:t>
            </a:r>
            <a:r>
              <a:rPr lang="pt-BR" dirty="0" smtClean="0">
                <a:latin typeface="Calibri Light" panose="020F0302020204030204" pitchFamily="34" charset="0"/>
              </a:rPr>
              <a:t>48-3239-2019</a:t>
            </a:r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1" y="4943341"/>
            <a:ext cx="1767586" cy="176758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" y="478943"/>
            <a:ext cx="1121337" cy="11213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11749" y="844924"/>
            <a:ext cx="34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https://www.facebook.com/perhsc</a:t>
            </a:r>
          </a:p>
        </p:txBody>
      </p:sp>
    </p:spTree>
    <p:extLst>
      <p:ext uri="{BB962C8B-B14F-4D97-AF65-F5344CB8AC3E}">
        <p14:creationId xmlns:p14="http://schemas.microsoft.com/office/powerpoint/2010/main" val="30449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Prognóstico e Compatibilização</a:t>
            </a:r>
            <a:endParaRPr lang="pt-BR" dirty="0"/>
          </a:p>
        </p:txBody>
      </p:sp>
      <p:sp>
        <p:nvSpPr>
          <p:cNvPr id="8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13179" y="1690688"/>
            <a:ext cx="5061194" cy="3623359"/>
          </a:xfrm>
        </p:spPr>
        <p:txBody>
          <a:bodyPr>
            <a:noAutofit/>
          </a:bodyPr>
          <a:lstStyle/>
          <a:p>
            <a:pPr algn="just"/>
            <a:r>
              <a:rPr lang="pt-BR" dirty="0"/>
              <a:t>Projetar as demandas futuras de recursos hídricos superficiais e subterrâneos, num cenário </a:t>
            </a:r>
            <a:r>
              <a:rPr lang="pt-BR" b="1" dirty="0"/>
              <a:t>tendencial</a:t>
            </a:r>
            <a:r>
              <a:rPr lang="pt-BR" dirty="0"/>
              <a:t> e num cenário </a:t>
            </a:r>
            <a:r>
              <a:rPr lang="pt-BR" b="1" dirty="0"/>
              <a:t>desejado</a:t>
            </a:r>
            <a:r>
              <a:rPr lang="pt-BR" dirty="0"/>
              <a:t>, sob uma visão estratégica de sua gestão, para toda a bacia, considerando, também, propostas para enquadramento dos recursos hídricos superficiais </a:t>
            </a:r>
          </a:p>
        </p:txBody>
      </p:sp>
      <p:pic>
        <p:nvPicPr>
          <p:cNvPr id="9" name="Picture 2" descr="http://www.viveresaber.com.br/vs/images/stories/caminhos-viver-e-sab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695" r="1355" b="3083"/>
          <a:stretch/>
        </p:blipFill>
        <p:spPr bwMode="auto">
          <a:xfrm>
            <a:off x="7091680" y="3770629"/>
            <a:ext cx="3291841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thumbs.dreamstime.com/z/gr%C3%A1ficos-ascendentes-e-descendentes-23811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10616" r="5173" b="14297"/>
          <a:stretch/>
        </p:blipFill>
        <p:spPr bwMode="auto">
          <a:xfrm>
            <a:off x="6746240" y="1328737"/>
            <a:ext cx="363728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3814" y="2093119"/>
            <a:ext cx="5150163" cy="3054388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Definição de objetivos, </a:t>
            </a:r>
            <a:r>
              <a:rPr lang="pt-BR" dirty="0" smtClean="0"/>
              <a:t>metas, </a:t>
            </a:r>
            <a:r>
              <a:rPr lang="pt-BR" dirty="0"/>
              <a:t>estratégias e ações que o </a:t>
            </a:r>
            <a:r>
              <a:rPr lang="pt-BR" dirty="0" smtClean="0"/>
              <a:t>PERH </a:t>
            </a:r>
            <a:r>
              <a:rPr lang="pt-BR" dirty="0"/>
              <a:t>buscará alcançar, em face ao cenário desejado  pelos atores envolvidos na bacia, definido para os horizontes temporais de curto, médio e longo prazo.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747897" y="19555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Elaboração </a:t>
            </a:r>
            <a:r>
              <a:rPr lang="pt-BR" dirty="0"/>
              <a:t>do Plano de Ações</a:t>
            </a:r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6370749" y="2505076"/>
          <a:ext cx="4104068" cy="2981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606477" y="1681163"/>
            <a:ext cx="3868340" cy="823912"/>
          </a:xfrm>
        </p:spPr>
        <p:txBody>
          <a:bodyPr/>
          <a:lstStyle/>
          <a:p>
            <a:r>
              <a:rPr lang="pt-BR" dirty="0" smtClean="0"/>
              <a:t>Cenário Desejado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50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63" y="437882"/>
            <a:ext cx="683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Equipe Básica</a:t>
            </a:r>
            <a:endParaRPr lang="pt-BR" sz="3200" dirty="0">
              <a:solidFill>
                <a:prstClr val="black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369777" y="1022657"/>
          <a:ext cx="3888110" cy="211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855681600"/>
              </p:ext>
            </p:extLst>
          </p:nvPr>
        </p:nvGraphicFramePr>
        <p:xfrm>
          <a:off x="369777" y="3328653"/>
          <a:ext cx="9933322" cy="1829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17113966"/>
              </p:ext>
            </p:extLst>
          </p:nvPr>
        </p:nvGraphicFramePr>
        <p:xfrm>
          <a:off x="8521492" y="1177388"/>
          <a:ext cx="1984570" cy="16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a 15"/>
          <p:cNvGraphicFramePr/>
          <p:nvPr>
            <p:extLst/>
          </p:nvPr>
        </p:nvGraphicFramePr>
        <p:xfrm>
          <a:off x="3616333" y="5365152"/>
          <a:ext cx="1679309" cy="127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Retângulo 16"/>
          <p:cNvSpPr/>
          <p:nvPr/>
        </p:nvSpPr>
        <p:spPr>
          <a:xfrm>
            <a:off x="761711" y="5699572"/>
            <a:ext cx="2337429" cy="65646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Consultorias Temáticas Complementares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449617965"/>
              </p:ext>
            </p:extLst>
          </p:nvPr>
        </p:nvGraphicFramePr>
        <p:xfrm>
          <a:off x="4383604" y="1022657"/>
          <a:ext cx="3910390" cy="197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11690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64146" y="693314"/>
            <a:ext cx="9474558" cy="2387600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Caracterização Geral das Regiões Hidrográficas de Santa Catarina</a:t>
            </a:r>
            <a:endParaRPr lang="pt-BR" sz="4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815662" y="3070898"/>
            <a:ext cx="9144000" cy="1655762"/>
          </a:xfrm>
        </p:spPr>
        <p:txBody>
          <a:bodyPr/>
          <a:lstStyle/>
          <a:p>
            <a:pPr algn="l"/>
            <a:r>
              <a:rPr lang="pt-BR" dirty="0" smtClean="0">
                <a:latin typeface="Calibri Light" panose="020F0302020204030204" pitchFamily="34" charset="0"/>
              </a:rPr>
              <a:t>Plano Estadual de Recursos Hídricos de Santa Catarina – PERH/SC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63" y="5252148"/>
            <a:ext cx="1798748" cy="100395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895526" y="0"/>
            <a:ext cx="129647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http://www.certi.org.br/pt/comunicacao-arquivos/Logo-Horizontal-certi-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542"/>
          <a:stretch/>
        </p:blipFill>
        <p:spPr bwMode="auto">
          <a:xfrm>
            <a:off x="4364719" y="5397912"/>
            <a:ext cx="2533923" cy="93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81" y="4943341"/>
            <a:ext cx="1767586" cy="17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13010</TotalTime>
  <Words>2963</Words>
  <Application>Microsoft Office PowerPoint</Application>
  <PresentationFormat>Personalizar</PresentationFormat>
  <Paragraphs>763</Paragraphs>
  <Slides>56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58" baseType="lpstr">
      <vt:lpstr>Tema do Office</vt:lpstr>
      <vt:lpstr>Imagem de Bitmap</vt:lpstr>
      <vt:lpstr>Apresentação do PowerPoint</vt:lpstr>
      <vt:lpstr>Apresentação do PowerPoint</vt:lpstr>
      <vt:lpstr>Apresentação do PowerPoint</vt:lpstr>
      <vt:lpstr>Dinâmica Social, Comunicação e Divulgação</vt:lpstr>
      <vt:lpstr>Caracterização e Diagnóstico </vt:lpstr>
      <vt:lpstr>Prognóstico e Compatibilização</vt:lpstr>
      <vt:lpstr>Apresentação do PowerPoint</vt:lpstr>
      <vt:lpstr>Apresentação do PowerPoint</vt:lpstr>
      <vt:lpstr>Caracterização Geral das Regiões Hidrográficas de Santa Catarina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Diagnóstico da Situação Atual dos Recursos Hídricos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Atores Sociais</dc:title>
  <dc:creator>Camila Ignácio Geraldo</dc:creator>
  <cp:lastModifiedBy>rui</cp:lastModifiedBy>
  <cp:revision>721</cp:revision>
  <dcterms:created xsi:type="dcterms:W3CDTF">2016-04-25T17:00:53Z</dcterms:created>
  <dcterms:modified xsi:type="dcterms:W3CDTF">2017-02-13T20:01:09Z</dcterms:modified>
</cp:coreProperties>
</file>